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91" r:id="rId5"/>
    <p:sldMasterId id="2147483692" r:id="rId6"/>
    <p:sldMasterId id="2147483693" r:id="rId7"/>
    <p:sldMasterId id="214748369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Lst>
  <p:sldSz cy="5143500" cx="9144000"/>
  <p:notesSz cx="6858000" cy="9144000"/>
  <p:embeddedFontLst>
    <p:embeddedFont>
      <p:font typeface="Pacifico"/>
      <p:regular r:id="rId38"/>
    </p:embeddedFont>
    <p:embeddedFont>
      <p:font typeface="Comforta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48B7A6F-EA24-4542-B42D-55D23CAB7603}">
  <a:tblStyle styleId="{248B7A6F-EA24-4542-B42D-55D23CAB7603}"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16EFB306-29F2-4A07-9AA5-C44232FD356D}"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bold.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0.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slide" Target="slides/slide24.xml"/><Relationship Id="rId10" Type="http://schemas.openxmlformats.org/officeDocument/2006/relationships/slide" Target="slides/slide1.xml"/><Relationship Id="rId32" Type="http://schemas.openxmlformats.org/officeDocument/2006/relationships/slide" Target="slides/slide23.xml"/><Relationship Id="rId13" Type="http://schemas.openxmlformats.org/officeDocument/2006/relationships/slide" Target="slides/slide4.xml"/><Relationship Id="rId35" Type="http://schemas.openxmlformats.org/officeDocument/2006/relationships/slide" Target="slides/slide26.xml"/><Relationship Id="rId12" Type="http://schemas.openxmlformats.org/officeDocument/2006/relationships/slide" Target="slides/slide3.xml"/><Relationship Id="rId34" Type="http://schemas.openxmlformats.org/officeDocument/2006/relationships/slide" Target="slides/slide25.xml"/><Relationship Id="rId15" Type="http://schemas.openxmlformats.org/officeDocument/2006/relationships/slide" Target="slides/slide6.xml"/><Relationship Id="rId37" Type="http://schemas.openxmlformats.org/officeDocument/2006/relationships/slide" Target="slides/slide28.xml"/><Relationship Id="rId14" Type="http://schemas.openxmlformats.org/officeDocument/2006/relationships/slide" Target="slides/slide5.xml"/><Relationship Id="rId36" Type="http://schemas.openxmlformats.org/officeDocument/2006/relationships/slide" Target="slides/slide27.xml"/><Relationship Id="rId17" Type="http://schemas.openxmlformats.org/officeDocument/2006/relationships/slide" Target="slides/slide8.xml"/><Relationship Id="rId39" Type="http://schemas.openxmlformats.org/officeDocument/2006/relationships/font" Target="fonts/Comfortaa-regular.fntdata"/><Relationship Id="rId16" Type="http://schemas.openxmlformats.org/officeDocument/2006/relationships/slide" Target="slides/slide7.xml"/><Relationship Id="rId38" Type="http://schemas.openxmlformats.org/officeDocument/2006/relationships/font" Target="fonts/Pacifico-regular.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hiftboard.com/event-staff-scheduling-how-to/" TargetMode="External"/><Relationship Id="rId3" Type="http://schemas.openxmlformats.org/officeDocument/2006/relationships/hyperlink" Target="https://blog.bizzabo.com/event-marketing-statistics" TargetMode="External"/><Relationship Id="rId4" Type="http://schemas.openxmlformats.org/officeDocument/2006/relationships/hyperlink" Target="https://www.socialtables.com/blog/event-marketing/live-events-effectiv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Live life to the fullest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Talent selection with photos</a:t>
            </a:r>
            <a:endParaRPr/>
          </a:p>
          <a:p>
            <a:pPr indent="0" lvl="0" marL="0" rtl="0" algn="l">
              <a:lnSpc>
                <a:spcPct val="100000"/>
              </a:lnSpc>
              <a:spcBef>
                <a:spcPts val="0"/>
              </a:spcBef>
              <a:spcAft>
                <a:spcPts val="0"/>
              </a:spcAft>
              <a:buSzPts val="1100"/>
              <a:buNone/>
            </a:pPr>
            <a:r>
              <a:rPr lang="en"/>
              <a:t>Staff Location Status</a:t>
            </a:r>
            <a:endParaRPr/>
          </a:p>
          <a:p>
            <a:pPr indent="0" lvl="0" marL="0" rtl="0" algn="l">
              <a:lnSpc>
                <a:spcPct val="100000"/>
              </a:lnSpc>
              <a:spcBef>
                <a:spcPts val="0"/>
              </a:spcBef>
              <a:spcAft>
                <a:spcPts val="0"/>
              </a:spcAft>
              <a:buSzPts val="1100"/>
              <a:buNone/>
            </a:pPr>
            <a:r>
              <a:rPr lang="en"/>
              <a:t>Background check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0" name="Google Shape;4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 what questions do you have for us?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0" name="Google Shape;55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5" name="Shape 555"/>
        <p:cNvGrpSpPr/>
        <p:nvPr/>
      </p:nvGrpSpPr>
      <p:grpSpPr>
        <a:xfrm>
          <a:off x="0" y="0"/>
          <a:ext cx="0" cy="0"/>
          <a:chOff x="0" y="0"/>
          <a:chExt cx="0" cy="0"/>
        </a:xfrm>
      </p:grpSpPr>
      <p:sp>
        <p:nvSpPr>
          <p:cNvPr id="556" name="Google Shape;55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
              <a:t>Contractors vs. employees: Hire and seek legal counsel for state-specific labor requirements</a:t>
            </a:r>
            <a:endParaRPr/>
          </a:p>
          <a:p>
            <a:pPr indent="-298450" lvl="0" marL="457200" rtl="0" algn="l">
              <a:lnSpc>
                <a:spcPct val="100000"/>
              </a:lnSpc>
              <a:spcBef>
                <a:spcPts val="0"/>
              </a:spcBef>
              <a:spcAft>
                <a:spcPts val="0"/>
              </a:spcAft>
              <a:buSzPts val="1100"/>
              <a:buChar char="●"/>
            </a:pPr>
            <a:r>
              <a:rPr lang="en"/>
              <a:t>Market timing: In order to manage this risk, we will find out where our current competitors have fallen short, and also timing our launch a few months before the projected demand. For ex. 3-4 Months before New Years and/or 3-4 months before Christmas in Chicago, etc</a:t>
            </a:r>
            <a:endParaRPr/>
          </a:p>
          <a:p>
            <a:pPr indent="-298450" lvl="0" marL="457200" rtl="0" algn="l">
              <a:lnSpc>
                <a:spcPct val="100000"/>
              </a:lnSpc>
              <a:spcBef>
                <a:spcPts val="0"/>
              </a:spcBef>
              <a:spcAft>
                <a:spcPts val="0"/>
              </a:spcAft>
              <a:buSzPts val="1100"/>
              <a:buChar char="●"/>
            </a:pPr>
            <a:r>
              <a:rPr lang="en"/>
              <a:t>Competition: The way we plan to manage this, is by making sure to continue offering new/great services to clients and strategically acquire new customers</a:t>
            </a:r>
            <a:endParaRPr/>
          </a:p>
          <a:p>
            <a:pPr indent="-298450" lvl="0" marL="457200" rtl="0" algn="l">
              <a:lnSpc>
                <a:spcPct val="100000"/>
              </a:lnSpc>
              <a:spcBef>
                <a:spcPts val="0"/>
              </a:spcBef>
              <a:spcAft>
                <a:spcPts val="0"/>
              </a:spcAft>
              <a:buSzPts val="1100"/>
              <a:buChar char="●"/>
            </a:pPr>
            <a:r>
              <a:rPr lang="en"/>
              <a:t>Technology: Periodic consultations with tech experts in upgrading digital platform would help manage this risk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000">
                <a:latin typeface="Comfortaa"/>
                <a:ea typeface="Comfortaa"/>
                <a:cs typeface="Comfortaa"/>
                <a:sym typeface="Comfortaa"/>
              </a:rPr>
              <a:t>Box1: Resolving staffing issues can be quite challenging and finding skilled temporary talent to fill a last-minute no-show for an event is an even bigger limiting factor in the Experiential Marketing industry.</a:t>
            </a:r>
            <a:endParaRPr sz="1000">
              <a:latin typeface="Comfortaa"/>
              <a:ea typeface="Comfortaa"/>
              <a:cs typeface="Comfortaa"/>
              <a:sym typeface="Comfortaa"/>
            </a:endParaRPr>
          </a:p>
          <a:p>
            <a:pPr indent="0" lvl="0" marL="0" rtl="0" algn="l">
              <a:lnSpc>
                <a:spcPct val="100000"/>
              </a:lnSpc>
              <a:spcBef>
                <a:spcPts val="0"/>
              </a:spcBef>
              <a:spcAft>
                <a:spcPts val="0"/>
              </a:spcAft>
              <a:buSzPts val="1100"/>
              <a:buNone/>
            </a:pPr>
            <a:r>
              <a:t/>
            </a:r>
            <a:endParaRPr sz="1000">
              <a:latin typeface="Comfortaa"/>
              <a:ea typeface="Comfortaa"/>
              <a:cs typeface="Comfortaa"/>
              <a:sym typeface="Comfortaa"/>
            </a:endParaRPr>
          </a:p>
          <a:p>
            <a:pPr indent="0" lvl="0" marL="0" rtl="0" algn="l">
              <a:lnSpc>
                <a:spcPct val="100000"/>
              </a:lnSpc>
              <a:spcBef>
                <a:spcPts val="0"/>
              </a:spcBef>
              <a:spcAft>
                <a:spcPts val="0"/>
              </a:spcAft>
              <a:buSzPts val="1100"/>
              <a:buNone/>
            </a:pPr>
            <a:r>
              <a:rPr lang="en" sz="1000">
                <a:latin typeface="Comfortaa"/>
                <a:ea typeface="Comfortaa"/>
                <a:cs typeface="Comfortaa"/>
                <a:sym typeface="Comfortaa"/>
              </a:rPr>
              <a:t>Box 2: To remedy such situations, event managers spend hours calling around to find a replacement and have to work with agencies that may over-promise and under-deliver on capable talent.</a:t>
            </a:r>
            <a:endParaRPr sz="1000">
              <a:latin typeface="Comfortaa"/>
              <a:ea typeface="Comfortaa"/>
              <a:cs typeface="Comfortaa"/>
              <a:sym typeface="Comfortaa"/>
            </a:endParaRPr>
          </a:p>
          <a:p>
            <a:pPr indent="0" lvl="0" marL="0" rtl="0" algn="ctr">
              <a:lnSpc>
                <a:spcPct val="115000"/>
              </a:lnSpc>
              <a:spcBef>
                <a:spcPts val="0"/>
              </a:spcBef>
              <a:spcAft>
                <a:spcPts val="0"/>
              </a:spcAft>
              <a:buClr>
                <a:schemeClr val="dk1"/>
              </a:buClr>
              <a:buSzPts val="1100"/>
              <a:buFont typeface="Arial"/>
              <a:buNone/>
            </a:pPr>
            <a:r>
              <a:rPr lang="en" sz="1000">
                <a:solidFill>
                  <a:schemeClr val="dk1"/>
                </a:solidFill>
                <a:latin typeface="Comfortaa"/>
                <a:ea typeface="Comfortaa"/>
                <a:cs typeface="Comfortaa"/>
                <a:sym typeface="Comfortaa"/>
              </a:rPr>
              <a:t>Last-minute staff crisis no-show for an event is an even bigger limiting factor in the Experiential Marketing industry.</a:t>
            </a:r>
            <a:endParaRPr sz="1000">
              <a:solidFill>
                <a:schemeClr val="dk1"/>
              </a:solidFill>
              <a:latin typeface="Comfortaa"/>
              <a:ea typeface="Comfortaa"/>
              <a:cs typeface="Comfortaa"/>
              <a:sym typeface="Comfortaa"/>
            </a:endParaRPr>
          </a:p>
          <a:p>
            <a:pPr indent="0" lvl="0" marL="0" rtl="0" algn="ctr">
              <a:lnSpc>
                <a:spcPct val="115000"/>
              </a:lnSpc>
              <a:spcBef>
                <a:spcPts val="0"/>
              </a:spcBef>
              <a:spcAft>
                <a:spcPts val="0"/>
              </a:spcAft>
              <a:buClr>
                <a:schemeClr val="dk1"/>
              </a:buClr>
              <a:buSzPts val="1100"/>
              <a:buFont typeface="Arial"/>
              <a:buNone/>
            </a:pPr>
            <a:r>
              <a:rPr lang="en" sz="1000">
                <a:solidFill>
                  <a:schemeClr val="dk2"/>
                </a:solidFill>
                <a:latin typeface="Comfortaa"/>
                <a:ea typeface="Comfortaa"/>
                <a:cs typeface="Comfortaa"/>
                <a:sym typeface="Comfortaa"/>
              </a:rPr>
              <a:t>Who wants the stress of things falling apart when they can be creating magical memories?</a:t>
            </a:r>
            <a:endParaRPr sz="1000">
              <a:solidFill>
                <a:schemeClr val="dk2"/>
              </a:solidFill>
              <a:latin typeface="Comfortaa"/>
              <a:ea typeface="Comfortaa"/>
              <a:cs typeface="Comfortaa"/>
              <a:sym typeface="Comfortaa"/>
            </a:endParaRPr>
          </a:p>
          <a:p>
            <a:pPr indent="0" lvl="0" marL="0" rtl="0" algn="ctr">
              <a:lnSpc>
                <a:spcPct val="115000"/>
              </a:lnSpc>
              <a:spcBef>
                <a:spcPts val="0"/>
              </a:spcBef>
              <a:spcAft>
                <a:spcPts val="0"/>
              </a:spcAft>
              <a:buClr>
                <a:schemeClr val="dk1"/>
              </a:buClr>
              <a:buSzPts val="2400"/>
              <a:buFont typeface="Arial"/>
              <a:buNone/>
            </a:pPr>
            <a:r>
              <a:rPr b="1" lang="en" sz="1000">
                <a:solidFill>
                  <a:schemeClr val="dk2"/>
                </a:solidFill>
                <a:latin typeface="Comfortaa"/>
                <a:ea typeface="Comfortaa"/>
                <a:cs typeface="Comfortaa"/>
                <a:sym typeface="Comfortaa"/>
              </a:rPr>
              <a:t>“If you fail to plan, you plan to fail.”-</a:t>
            </a:r>
            <a:endParaRPr b="1" sz="1000">
              <a:solidFill>
                <a:schemeClr val="dk1"/>
              </a:solidFill>
              <a:latin typeface="Comfortaa"/>
              <a:ea typeface="Comfortaa"/>
              <a:cs typeface="Comfortaa"/>
              <a:sym typeface="Comfortaa"/>
            </a:endParaRPr>
          </a:p>
          <a:p>
            <a:pPr indent="0" lvl="0" marL="0" rtl="0" algn="ctr">
              <a:lnSpc>
                <a:spcPct val="100000"/>
              </a:lnSpc>
              <a:spcBef>
                <a:spcPts val="0"/>
              </a:spcBef>
              <a:spcAft>
                <a:spcPts val="0"/>
              </a:spcAft>
              <a:buClr>
                <a:schemeClr val="dk1"/>
              </a:buClr>
              <a:buSzPts val="1300"/>
              <a:buFont typeface="Arial"/>
              <a:buNone/>
            </a:pPr>
            <a:r>
              <a:rPr b="1" lang="en" sz="1000">
                <a:solidFill>
                  <a:schemeClr val="dk2"/>
                </a:solidFill>
                <a:latin typeface="Comfortaa"/>
                <a:ea typeface="Comfortaa"/>
                <a:cs typeface="Comfortaa"/>
                <a:sym typeface="Comfortaa"/>
              </a:rPr>
              <a:t>Benjamin Franklin</a:t>
            </a:r>
            <a:endParaRPr sz="1000">
              <a:solidFill>
                <a:schemeClr val="dk2"/>
              </a:solidFill>
              <a:latin typeface="Comfortaa"/>
              <a:ea typeface="Comfortaa"/>
              <a:cs typeface="Comfortaa"/>
              <a:sym typeface="Comfortaa"/>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aresking for 4mm in october 2019 to launch 3 cities in January 2020</a:t>
            </a:r>
            <a:endParaRPr/>
          </a:p>
          <a:p>
            <a:pPr indent="0" lvl="0" marL="0" rtl="0" algn="l">
              <a:lnSpc>
                <a:spcPct val="90000"/>
              </a:lnSpc>
              <a:spcBef>
                <a:spcPts val="500"/>
              </a:spcBef>
              <a:spcAft>
                <a:spcPts val="0"/>
              </a:spcAft>
              <a:buSzPts val="1100"/>
              <a:buNone/>
            </a:pPr>
            <a:r>
              <a:rPr lang="en">
                <a:solidFill>
                  <a:schemeClr val="dk1"/>
                </a:solidFill>
              </a:rPr>
              <a:t>EventSlay team members invest $175K of personal funds - 35K per </a:t>
            </a:r>
            <a:endParaRPr>
              <a:solidFill>
                <a:schemeClr val="dk1"/>
              </a:solidFill>
            </a:endParaRPr>
          </a:p>
          <a:p>
            <a:pPr indent="0" lvl="0" marL="0" rtl="0" algn="l">
              <a:lnSpc>
                <a:spcPct val="90000"/>
              </a:lnSpc>
              <a:spcBef>
                <a:spcPts val="500"/>
              </a:spcBef>
              <a:spcAft>
                <a:spcPts val="0"/>
              </a:spcAft>
              <a:buSzPts val="1100"/>
              <a:buNone/>
            </a:pPr>
            <a:r>
              <a:rPr lang="en">
                <a:solidFill>
                  <a:schemeClr val="dk1"/>
                </a:solidFill>
              </a:rPr>
              <a:t>$4MM investment ask will sustain operations for 5 years and beyond. </a:t>
            </a:r>
            <a:endParaRPr>
              <a:solidFill>
                <a:schemeClr val="dk1"/>
              </a:solidFill>
            </a:endParaRPr>
          </a:p>
          <a:p>
            <a:pPr indent="0" lvl="0" marL="0" rtl="0" algn="l">
              <a:lnSpc>
                <a:spcPct val="90000"/>
              </a:lnSpc>
              <a:spcBef>
                <a:spcPts val="500"/>
              </a:spcBef>
              <a:spcAft>
                <a:spcPts val="0"/>
              </a:spcAft>
              <a:buSzPts val="1100"/>
              <a:buNone/>
            </a:pPr>
            <a:r>
              <a:rPr lang="en">
                <a:solidFill>
                  <a:schemeClr val="dk1"/>
                </a:solidFill>
              </a:rPr>
              <a:t>Provides contingency capital to cover costs associated with growth </a:t>
            </a:r>
            <a:endParaRPr>
              <a:solidFill>
                <a:schemeClr val="dk1"/>
              </a:solidFill>
            </a:endParaRPr>
          </a:p>
          <a:p>
            <a:pPr indent="0" lvl="0" marL="0" rtl="0" algn="l">
              <a:lnSpc>
                <a:spcPct val="90000"/>
              </a:lnSpc>
              <a:spcBef>
                <a:spcPts val="500"/>
              </a:spcBef>
              <a:spcAft>
                <a:spcPts val="0"/>
              </a:spcAft>
              <a:buSzPts val="1100"/>
              <a:buNone/>
            </a:pPr>
            <a:r>
              <a:rPr lang="en">
                <a:solidFill>
                  <a:schemeClr val="dk1"/>
                </a:solidFill>
              </a:rPr>
              <a:t>EventSlay is projected to break even in January of 2022</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8" name="Google Shape;58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Base on marketing research we did its calculation for</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Photographer CLV assumes 12 engagements per year with the duration of 4 hours per each engagement  - subscription year 1 </a:t>
            </a:r>
            <a:endParaRPr/>
          </a:p>
          <a:p>
            <a:pPr indent="-298450" lvl="0" marL="457200" rtl="0" algn="l">
              <a:lnSpc>
                <a:spcPct val="100000"/>
              </a:lnSpc>
              <a:spcBef>
                <a:spcPts val="0"/>
              </a:spcBef>
              <a:spcAft>
                <a:spcPts val="0"/>
              </a:spcAft>
              <a:buSzPts val="1100"/>
              <a:buChar char="●"/>
            </a:pPr>
            <a:r>
              <a:rPr lang="en"/>
              <a:t>Promo Model CLV assumes 15 </a:t>
            </a:r>
            <a:r>
              <a:rPr lang="en">
                <a:solidFill>
                  <a:schemeClr val="dk1"/>
                </a:solidFill>
              </a:rPr>
              <a:t>engagements per year with the duration of 3 hours per each engagement</a:t>
            </a:r>
            <a:endParaRPr/>
          </a:p>
          <a:p>
            <a:pPr indent="-298450" lvl="0" marL="457200" rtl="0" algn="l">
              <a:lnSpc>
                <a:spcPct val="100000"/>
              </a:lnSpc>
              <a:spcBef>
                <a:spcPts val="0"/>
              </a:spcBef>
              <a:spcAft>
                <a:spcPts val="0"/>
              </a:spcAft>
              <a:buSzPts val="1100"/>
              <a:buChar char="●"/>
            </a:pPr>
            <a:r>
              <a:rPr lang="en"/>
              <a:t>Bartender CLV </a:t>
            </a:r>
            <a:r>
              <a:rPr lang="en">
                <a:solidFill>
                  <a:schemeClr val="dk1"/>
                </a:solidFill>
              </a:rPr>
              <a:t>assumes 10 engagements per year with the duration of 3 hours per each engagement</a:t>
            </a:r>
            <a:endParaRPr/>
          </a:p>
          <a:p>
            <a:pPr indent="-298450" lvl="0" marL="457200" rtl="0" algn="l">
              <a:lnSpc>
                <a:spcPct val="100000"/>
              </a:lnSpc>
              <a:spcBef>
                <a:spcPts val="0"/>
              </a:spcBef>
              <a:spcAft>
                <a:spcPts val="0"/>
              </a:spcAft>
              <a:buSzPts val="1100"/>
              <a:buChar char="●"/>
            </a:pPr>
            <a:r>
              <a:rPr lang="en"/>
              <a:t>CLV calculation includes subscription $9.95 per months on yearly basis </a:t>
            </a:r>
            <a:endParaRPr/>
          </a:p>
          <a:p>
            <a:pPr indent="-298450" lvl="0" marL="457200" rtl="0" algn="l">
              <a:lnSpc>
                <a:spcPct val="100000"/>
              </a:lnSpc>
              <a:spcBef>
                <a:spcPts val="0"/>
              </a:spcBef>
              <a:spcAft>
                <a:spcPts val="0"/>
              </a:spcAft>
              <a:buSzPts val="1100"/>
              <a:buChar char="●"/>
            </a:pPr>
            <a:r>
              <a:rPr lang="en"/>
              <a:t>Calculation is done for year one </a:t>
            </a:r>
            <a:endParaRPr/>
          </a:p>
          <a:p>
            <a:pPr indent="0" lvl="0" marL="45720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CAC calculation assumptions: </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B2B - based on 160 B2B accounts </a:t>
            </a:r>
            <a:endParaRPr/>
          </a:p>
          <a:p>
            <a:pPr indent="-298450" lvl="0" marL="457200" rtl="0" algn="l">
              <a:lnSpc>
                <a:spcPct val="100000"/>
              </a:lnSpc>
              <a:spcBef>
                <a:spcPts val="0"/>
              </a:spcBef>
              <a:spcAft>
                <a:spcPts val="0"/>
              </a:spcAft>
              <a:buSzPts val="1100"/>
              <a:buChar char="●"/>
            </a:pPr>
            <a:r>
              <a:rPr lang="en"/>
              <a:t>B2C - based on 6706 bookings of staff members for year 1</a:t>
            </a:r>
            <a:endParaRPr/>
          </a:p>
          <a:p>
            <a:pPr indent="-298450" lvl="0" marL="457200" rtl="0" algn="l">
              <a:lnSpc>
                <a:spcPct val="100000"/>
              </a:lnSpc>
              <a:spcBef>
                <a:spcPts val="0"/>
              </a:spcBef>
              <a:spcAft>
                <a:spcPts val="0"/>
              </a:spcAft>
              <a:buSzPts val="1100"/>
              <a:buChar char="●"/>
            </a:pPr>
            <a:r>
              <a:rPr lang="en"/>
              <a:t>Calculated for year one after launching the business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0" name="Google Shape;62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5" name="Shape 625"/>
        <p:cNvGrpSpPr/>
        <p:nvPr/>
      </p:nvGrpSpPr>
      <p:grpSpPr>
        <a:xfrm>
          <a:off x="0" y="0"/>
          <a:ext cx="0" cy="0"/>
          <a:chOff x="0" y="0"/>
          <a:chExt cx="0" cy="0"/>
        </a:xfrm>
      </p:grpSpPr>
      <p:sp>
        <p:nvSpPr>
          <p:cNvPr id="626" name="Google Shape;626;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5" name="Google Shape;655;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January 5th 2022 we break even as indicated started to paid corporate tax and we add two more cities</a:t>
            </a:r>
            <a:endParaRPr/>
          </a:p>
          <a:p>
            <a:pPr indent="0" lvl="0" marL="0" rtl="0" algn="l">
              <a:lnSpc>
                <a:spcPct val="100000"/>
              </a:lnSpc>
              <a:spcBef>
                <a:spcPts val="0"/>
              </a:spcBef>
              <a:spcAft>
                <a:spcPts val="0"/>
              </a:spcAft>
              <a:buSzPts val="1100"/>
              <a:buNone/>
            </a:pPr>
            <a:r>
              <a:rPr lang="en"/>
              <a:t>Total Revenue: hourly wages, processing fees, commission, subscription fees</a:t>
            </a:r>
            <a:endParaRPr/>
          </a:p>
          <a:p>
            <a:pPr indent="0" lvl="0" marL="0" rtl="0" algn="l">
              <a:lnSpc>
                <a:spcPct val="100000"/>
              </a:lnSpc>
              <a:spcBef>
                <a:spcPts val="0"/>
              </a:spcBef>
              <a:spcAft>
                <a:spcPts val="0"/>
              </a:spcAft>
              <a:buSzPts val="1100"/>
              <a:buNone/>
            </a:pPr>
            <a:r>
              <a:rPr lang="en"/>
              <a:t>Gross Margin: Everything before tax - EBIT - operating margin</a:t>
            </a:r>
            <a:endParaRPr/>
          </a:p>
          <a:p>
            <a:pPr indent="0" lvl="0" marL="0" rtl="0" algn="l">
              <a:lnSpc>
                <a:spcPct val="100000"/>
              </a:lnSpc>
              <a:spcBef>
                <a:spcPts val="0"/>
              </a:spcBef>
              <a:spcAft>
                <a:spcPts val="0"/>
              </a:spcAft>
              <a:buSzPts val="1100"/>
              <a:buNone/>
            </a:pPr>
            <a:r>
              <a:rPr lang="en"/>
              <a:t>Cost of revenue: wages paid to service providers (staff), credit card transaction (3%)</a:t>
            </a:r>
            <a:endParaRPr/>
          </a:p>
          <a:p>
            <a:pPr indent="0" lvl="0" marL="0" rtl="0" algn="l">
              <a:lnSpc>
                <a:spcPct val="100000"/>
              </a:lnSpc>
              <a:spcBef>
                <a:spcPts val="0"/>
              </a:spcBef>
              <a:spcAft>
                <a:spcPts val="0"/>
              </a:spcAft>
              <a:buSzPts val="1100"/>
              <a:buNone/>
            </a:pPr>
            <a:r>
              <a:rPr lang="en"/>
              <a:t>Operation cost: rent, general admin, lawyer, licensing (G&amp;A)</a:t>
            </a:r>
            <a:endParaRPr/>
          </a:p>
          <a:p>
            <a:pPr indent="0" lvl="0" marL="0" rtl="0" algn="l">
              <a:lnSpc>
                <a:spcPct val="100000"/>
              </a:lnSpc>
              <a:spcBef>
                <a:spcPts val="0"/>
              </a:spcBef>
              <a:spcAft>
                <a:spcPts val="0"/>
              </a:spcAft>
              <a:buSzPts val="1100"/>
              <a:buNone/>
            </a:pPr>
            <a:r>
              <a:rPr lang="en"/>
              <a:t>Payroll: Employees salary</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rgbClr val="666666"/>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u="sng">
                <a:solidFill>
                  <a:schemeClr val="hlink"/>
                </a:solidFill>
                <a:latin typeface="Comfortaa"/>
                <a:ea typeface="Comfortaa"/>
                <a:cs typeface="Comfortaa"/>
                <a:sym typeface="Comfortaa"/>
                <a:hlinkClick r:id="rId2"/>
              </a:rPr>
              <a:t>https://www.shiftboard.com/event-staff-scheduling-how-to/</a:t>
            </a:r>
            <a:endParaRPr sz="800">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rPr lang="en" sz="800" u="sng">
                <a:solidFill>
                  <a:schemeClr val="hlink"/>
                </a:solidFill>
                <a:latin typeface="Comfortaa"/>
                <a:ea typeface="Comfortaa"/>
                <a:cs typeface="Comfortaa"/>
                <a:sym typeface="Comfortaa"/>
                <a:hlinkClick r:id="rId3"/>
              </a:rPr>
              <a:t>https://blog.bizzabo.com/event-marketing-statistics</a:t>
            </a:r>
            <a:r>
              <a:rPr lang="en" sz="800">
                <a:solidFill>
                  <a:schemeClr val="dk1"/>
                </a:solidFill>
                <a:latin typeface="Comfortaa"/>
                <a:ea typeface="Comfortaa"/>
                <a:cs typeface="Comfortaa"/>
                <a:sym typeface="Comfortaa"/>
              </a:rPr>
              <a:t> </a:t>
            </a:r>
            <a:endParaRPr sz="800">
              <a:solidFill>
                <a:schemeClr val="dk1"/>
              </a:solidFill>
              <a:latin typeface="Comfortaa"/>
              <a:ea typeface="Comfortaa"/>
              <a:cs typeface="Comfortaa"/>
              <a:sym typeface="Comfortaa"/>
            </a:endParaRPr>
          </a:p>
          <a:p>
            <a:pPr indent="-279400" lvl="0" marL="457200" rtl="0" algn="l">
              <a:lnSpc>
                <a:spcPct val="150000"/>
              </a:lnSpc>
              <a:spcBef>
                <a:spcPts val="0"/>
              </a:spcBef>
              <a:spcAft>
                <a:spcPts val="0"/>
              </a:spcAft>
              <a:buClr>
                <a:schemeClr val="dk1"/>
              </a:buClr>
              <a:buSzPts val="800"/>
              <a:buFont typeface="Comfortaa"/>
              <a:buChar char="●"/>
            </a:pPr>
            <a:r>
              <a:rPr lang="en" sz="800">
                <a:solidFill>
                  <a:schemeClr val="dk1"/>
                </a:solidFill>
                <a:latin typeface="Comfortaa"/>
                <a:ea typeface="Comfortaa"/>
                <a:cs typeface="Comfortaa"/>
                <a:sym typeface="Comfortaa"/>
              </a:rPr>
              <a:t>B2B events account for $512 billion in annual spend in 2018</a:t>
            </a:r>
            <a:endParaRPr sz="800">
              <a:solidFill>
                <a:schemeClr val="dk1"/>
              </a:solidFill>
              <a:latin typeface="Comfortaa"/>
              <a:ea typeface="Comfortaa"/>
              <a:cs typeface="Comfortaa"/>
              <a:sym typeface="Comfortaa"/>
            </a:endParaRPr>
          </a:p>
          <a:p>
            <a:pPr indent="-279400" lvl="0" marL="457200" rtl="0" algn="l">
              <a:lnSpc>
                <a:spcPct val="150000"/>
              </a:lnSpc>
              <a:spcBef>
                <a:spcPts val="0"/>
              </a:spcBef>
              <a:spcAft>
                <a:spcPts val="0"/>
              </a:spcAft>
              <a:buClr>
                <a:schemeClr val="dk1"/>
              </a:buClr>
              <a:buSzPts val="800"/>
              <a:buFont typeface="Comfortaa"/>
              <a:buChar char="●"/>
            </a:pPr>
            <a:r>
              <a:rPr lang="en" sz="800">
                <a:solidFill>
                  <a:schemeClr val="dk1"/>
                </a:solidFill>
                <a:latin typeface="Comfortaa"/>
                <a:ea typeface="Comfortaa"/>
                <a:cs typeface="Comfortaa"/>
                <a:sym typeface="Comfortaa"/>
              </a:rPr>
              <a:t>3% increase in use of mobile event apps as part of event technology in 2019</a:t>
            </a:r>
            <a:endParaRPr sz="800">
              <a:solidFill>
                <a:srgbClr val="595959"/>
              </a:solidFill>
              <a:latin typeface="Comfortaa"/>
              <a:ea typeface="Comfortaa"/>
              <a:cs typeface="Comfortaa"/>
              <a:sym typeface="Comfortaa"/>
            </a:endParaRPr>
          </a:p>
          <a:p>
            <a:pPr indent="-279400" lvl="0" marL="457200" rtl="0" algn="l">
              <a:lnSpc>
                <a:spcPct val="163636"/>
              </a:lnSpc>
              <a:spcBef>
                <a:spcPts val="0"/>
              </a:spcBef>
              <a:spcAft>
                <a:spcPts val="0"/>
              </a:spcAft>
              <a:buSzPts val="800"/>
              <a:buFont typeface="Comfortaa"/>
              <a:buChar char="●"/>
            </a:pPr>
            <a:r>
              <a:rPr lang="en" sz="800">
                <a:solidFill>
                  <a:schemeClr val="dk1"/>
                </a:solidFill>
                <a:latin typeface="Comfortaa"/>
                <a:ea typeface="Comfortaa"/>
                <a:cs typeface="Comfortaa"/>
                <a:sym typeface="Comfortaa"/>
              </a:rPr>
              <a:t>Sullivan estimates that the event-management software industry is worth $28 billion dollars. </a:t>
            </a:r>
            <a:r>
              <a:rPr lang="en" sz="800" u="sng">
                <a:solidFill>
                  <a:schemeClr val="hlink"/>
                </a:solidFill>
                <a:latin typeface="Comfortaa"/>
                <a:ea typeface="Comfortaa"/>
                <a:cs typeface="Comfortaa"/>
                <a:sym typeface="Comfortaa"/>
                <a:hlinkClick r:id="rId4"/>
              </a:rPr>
              <a:t>https://www.socialtables.com/blog/event-marketing/live-events-effective/</a:t>
            </a:r>
            <a:endParaRPr sz="800" u="sng">
              <a:solidFill>
                <a:schemeClr val="hlink"/>
              </a:solidFill>
              <a:latin typeface="Comfortaa"/>
              <a:ea typeface="Comfortaa"/>
              <a:cs typeface="Comfortaa"/>
              <a:sym typeface="Comfortaa"/>
            </a:endParaRPr>
          </a:p>
          <a:p>
            <a:pPr indent="-279400" lvl="0" marL="457200" rtl="0" algn="l">
              <a:lnSpc>
                <a:spcPct val="163636"/>
              </a:lnSpc>
              <a:spcBef>
                <a:spcPts val="0"/>
              </a:spcBef>
              <a:spcAft>
                <a:spcPts val="0"/>
              </a:spcAft>
              <a:buClr>
                <a:schemeClr val="dk1"/>
              </a:buClr>
              <a:buSzPts val="800"/>
              <a:buFont typeface="Comfortaa"/>
              <a:buChar char="●"/>
            </a:pPr>
            <a:r>
              <a:rPr lang="en" sz="800">
                <a:solidFill>
                  <a:schemeClr val="dk1"/>
                </a:solidFill>
                <a:latin typeface="Comfortaa"/>
                <a:ea typeface="Comfortaa"/>
                <a:cs typeface="Comfortaa"/>
                <a:sym typeface="Comfortaa"/>
              </a:rPr>
              <a:t>Estimated SOM in the US software applications used for event management 750 millions in major cities </a:t>
            </a:r>
            <a:endParaRPr sz="800">
              <a:solidFill>
                <a:schemeClr val="dk1"/>
              </a:solidFill>
              <a:latin typeface="Comfortaa"/>
              <a:ea typeface="Comfortaa"/>
              <a:cs typeface="Comfortaa"/>
              <a:sym typeface="Comfortaa"/>
            </a:endParaRPr>
          </a:p>
          <a:p>
            <a:pPr indent="-298450" lvl="0" marL="457200" rtl="0" algn="l">
              <a:lnSpc>
                <a:spcPct val="163636"/>
              </a:lnSpc>
              <a:spcBef>
                <a:spcPts val="0"/>
              </a:spcBef>
              <a:spcAft>
                <a:spcPts val="0"/>
              </a:spcAft>
              <a:buClr>
                <a:schemeClr val="dk1"/>
              </a:buClr>
              <a:buSzPts val="1100"/>
              <a:buChar char="●"/>
            </a:pPr>
            <a:r>
              <a:rPr lang="en" sz="800">
                <a:solidFill>
                  <a:schemeClr val="dk1"/>
                </a:solidFill>
                <a:highlight>
                  <a:srgbClr val="FFFFFF"/>
                </a:highlight>
                <a:latin typeface="Comfortaa"/>
                <a:ea typeface="Comfortaa"/>
                <a:cs typeface="Comfortaa"/>
                <a:sym typeface="Comfortaa"/>
              </a:rPr>
              <a:t>Major Event Management Software Market applications include government, corporate, education, and association. The corporate segment can accrue earnings close to USD 6.68 billion by 2022, exhibiting a 13.94% CAGR over the forecast period. Large section of corporations are using event management software to manage their budgets and getting faster returns on investments. https://www.globenewswire.com/news-release/2018/09/05/1565428/0/en/Event-Management-Software-Market-Size-to-Mushroom-to-14-45-Bn-by-2022-Growing-with-11-39-CAGR.html</a:t>
            </a:r>
            <a:endParaRPr sz="8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t/>
            </a:r>
            <a:endParaRPr sz="800">
              <a:solidFill>
                <a:schemeClr val="dk2"/>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rPr lang="en" sz="800">
                <a:solidFill>
                  <a:schemeClr val="dk2"/>
                </a:solidFill>
                <a:latin typeface="Comfortaa"/>
                <a:ea typeface="Comfortaa"/>
                <a:cs typeface="Comfortaa"/>
                <a:sym typeface="Comfortaa"/>
              </a:rPr>
              <a:t>About </a:t>
            </a:r>
            <a:r>
              <a:rPr b="1" lang="en" sz="800">
                <a:solidFill>
                  <a:schemeClr val="dk2"/>
                </a:solidFill>
                <a:latin typeface="Comfortaa"/>
                <a:ea typeface="Comfortaa"/>
                <a:cs typeface="Comfortaa"/>
                <a:sym typeface="Comfortaa"/>
              </a:rPr>
              <a:t>18 million</a:t>
            </a:r>
            <a:r>
              <a:rPr lang="en" sz="800">
                <a:solidFill>
                  <a:schemeClr val="dk2"/>
                </a:solidFill>
                <a:latin typeface="Comfortaa"/>
                <a:ea typeface="Comfortaa"/>
                <a:cs typeface="Comfortaa"/>
                <a:sym typeface="Comfortaa"/>
              </a:rPr>
              <a:t> events and meetings are organized in the U.S. every year, producing $66.8 billion in labor income. </a:t>
            </a:r>
            <a:r>
              <a:rPr b="1" lang="en" sz="800">
                <a:solidFill>
                  <a:schemeClr val="dk2"/>
                </a:solidFill>
                <a:latin typeface="Comfortaa"/>
                <a:ea typeface="Comfortaa"/>
                <a:cs typeface="Comfortaa"/>
                <a:sym typeface="Comfortaa"/>
              </a:rPr>
              <a:t>-Meeting Professionals International</a:t>
            </a:r>
            <a:r>
              <a:rPr lang="en" sz="800">
                <a:solidFill>
                  <a:schemeClr val="dk2"/>
                </a:solidFill>
                <a:latin typeface="Comfortaa"/>
                <a:ea typeface="Comfortaa"/>
                <a:cs typeface="Comfortaa"/>
                <a:sym typeface="Comfortaa"/>
              </a:rPr>
              <a:t>The meeting and event industry employs </a:t>
            </a:r>
            <a:r>
              <a:rPr b="1" lang="en" sz="800">
                <a:solidFill>
                  <a:schemeClr val="dk2"/>
                </a:solidFill>
                <a:latin typeface="Comfortaa"/>
                <a:ea typeface="Comfortaa"/>
                <a:cs typeface="Comfortaa"/>
                <a:sym typeface="Comfortaa"/>
              </a:rPr>
              <a:t>1.8 million</a:t>
            </a:r>
            <a:r>
              <a:rPr lang="en" sz="800">
                <a:solidFill>
                  <a:schemeClr val="dk2"/>
                </a:solidFill>
                <a:latin typeface="Comfortaa"/>
                <a:ea typeface="Comfortaa"/>
                <a:cs typeface="Comfortaa"/>
                <a:sym typeface="Comfortaa"/>
              </a:rPr>
              <a:t> jobs in the U.S.</a:t>
            </a:r>
            <a:endParaRPr sz="800">
              <a:solidFill>
                <a:schemeClr val="dk2"/>
              </a:solidFill>
              <a:latin typeface="Comfortaa"/>
              <a:ea typeface="Comfortaa"/>
              <a:cs typeface="Comfortaa"/>
              <a:sym typeface="Comfortaa"/>
            </a:endParaRPr>
          </a:p>
          <a:p>
            <a:pPr indent="0" lvl="0" marL="0" rtl="0" algn="l">
              <a:lnSpc>
                <a:spcPct val="122596"/>
              </a:lnSpc>
              <a:spcBef>
                <a:spcPts val="0"/>
              </a:spcBef>
              <a:spcAft>
                <a:spcPts val="0"/>
              </a:spcAft>
              <a:buClr>
                <a:schemeClr val="dk1"/>
              </a:buClr>
              <a:buSzPts val="1100"/>
              <a:buFont typeface="Arial"/>
              <a:buNone/>
            </a:pPr>
            <a:r>
              <a:rPr b="1" lang="en" sz="800">
                <a:solidFill>
                  <a:schemeClr val="dk2"/>
                </a:solidFill>
                <a:latin typeface="Comfortaa"/>
                <a:ea typeface="Comfortaa"/>
                <a:cs typeface="Comfortaa"/>
                <a:sym typeface="Comfortaa"/>
              </a:rPr>
              <a:t>-U.S. Bureau of Labor Statistics</a:t>
            </a:r>
            <a:endParaRPr sz="800">
              <a:solidFill>
                <a:schemeClr val="dk1"/>
              </a:solidFill>
              <a:latin typeface="Comfortaa"/>
              <a:ea typeface="Comfortaa"/>
              <a:cs typeface="Comfortaa"/>
              <a:sym typeface="Comfortaa"/>
            </a:endParaRPr>
          </a:p>
          <a:p>
            <a:pPr indent="0" lvl="0" marL="0" rtl="0" algn="l">
              <a:lnSpc>
                <a:spcPct val="150000"/>
              </a:lnSpc>
              <a:spcBef>
                <a:spcPts val="0"/>
              </a:spcBef>
              <a:spcAft>
                <a:spcPts val="0"/>
              </a:spcAft>
              <a:buClr>
                <a:schemeClr val="dk1"/>
              </a:buClr>
              <a:buSzPts val="1100"/>
              <a:buFont typeface="Arial"/>
              <a:buNone/>
            </a:pPr>
            <a:r>
              <a:t/>
            </a:r>
            <a:endParaRPr sz="800">
              <a:solidFill>
                <a:schemeClr val="dk1"/>
              </a:solidFill>
              <a:latin typeface="Comfortaa"/>
              <a:ea typeface="Comfortaa"/>
              <a:cs typeface="Comfortaa"/>
              <a:sym typeface="Comfortaa"/>
            </a:endParaRPr>
          </a:p>
          <a:p>
            <a:pPr indent="0" lvl="0" marL="0" rtl="0" algn="l">
              <a:lnSpc>
                <a:spcPct val="115000"/>
              </a:lnSpc>
              <a:spcBef>
                <a:spcPts val="0"/>
              </a:spcBef>
              <a:spcAft>
                <a:spcPts val="0"/>
              </a:spcAft>
              <a:buClr>
                <a:schemeClr val="dk1"/>
              </a:buClr>
              <a:buSzPts val="1100"/>
              <a:buFont typeface="Arial"/>
              <a:buNone/>
            </a:pPr>
            <a:r>
              <a:t/>
            </a:r>
            <a:endParaRPr sz="800">
              <a:latin typeface="Comfortaa"/>
              <a:ea typeface="Comfortaa"/>
              <a:cs typeface="Comfortaa"/>
              <a:sym typeface="Comforta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Focusing on Bartenders, photographers and promotional models </a:t>
            </a:r>
            <a:endParaRPr/>
          </a:p>
        </p:txBody>
      </p:sp>
      <p:sp>
        <p:nvSpPr>
          <p:cNvPr id="297" name="Google Shape;29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40000"/>
              </a:lnSpc>
              <a:spcBef>
                <a:spcPts val="0"/>
              </a:spcBef>
              <a:spcAft>
                <a:spcPts val="0"/>
              </a:spcAft>
              <a:buClr>
                <a:schemeClr val="dk1"/>
              </a:buClr>
              <a:buSzPts val="1100"/>
              <a:buFont typeface="Arial"/>
              <a:buNone/>
            </a:pPr>
            <a:r>
              <a:rPr lang="en" sz="900">
                <a:solidFill>
                  <a:schemeClr val="dk1"/>
                </a:solidFill>
                <a:latin typeface="Comfortaa"/>
                <a:ea typeface="Comfortaa"/>
                <a:cs typeface="Comfortaa"/>
                <a:sym typeface="Comfortaa"/>
              </a:rPr>
              <a:t>Our next important element is B2B segment</a:t>
            </a:r>
            <a:endParaRPr sz="900">
              <a:solidFill>
                <a:schemeClr val="dk1"/>
              </a:solidFill>
              <a:latin typeface="Comfortaa"/>
              <a:ea typeface="Comfortaa"/>
              <a:cs typeface="Comfortaa"/>
              <a:sym typeface="Comfortaa"/>
            </a:endParaRPr>
          </a:p>
          <a:p>
            <a:pPr indent="0" lvl="0" marL="0" rtl="0" algn="l">
              <a:lnSpc>
                <a:spcPct val="140000"/>
              </a:lnSpc>
              <a:spcBef>
                <a:spcPts val="0"/>
              </a:spcBef>
              <a:spcAft>
                <a:spcPts val="0"/>
              </a:spcAft>
              <a:buClr>
                <a:schemeClr val="dk1"/>
              </a:buClr>
              <a:buSzPts val="1100"/>
              <a:buFont typeface="Arial"/>
              <a:buNone/>
            </a:pPr>
            <a:r>
              <a:rPr lang="en" sz="900">
                <a:solidFill>
                  <a:schemeClr val="dk1"/>
                </a:solidFill>
                <a:latin typeface="Comfortaa"/>
                <a:ea typeface="Comfortaa"/>
                <a:cs typeface="Comfortaa"/>
                <a:sym typeface="Comfortaa"/>
              </a:rPr>
              <a:t>Majority of EventSlay’s revenue is driven by this segment that includes event managers/decision makers in charge of organizing sporting event,s fundraisers, brand campaign..</a:t>
            </a:r>
            <a:endParaRPr sz="900">
              <a:solidFill>
                <a:schemeClr val="dk1"/>
              </a:solidFill>
              <a:latin typeface="Comfortaa"/>
              <a:ea typeface="Comfortaa"/>
              <a:cs typeface="Comfortaa"/>
              <a:sym typeface="Comfortaa"/>
            </a:endParaRPr>
          </a:p>
          <a:p>
            <a:pPr indent="0" lvl="0" marL="0" rtl="0" algn="l">
              <a:lnSpc>
                <a:spcPct val="140000"/>
              </a:lnSpc>
              <a:spcBef>
                <a:spcPts val="0"/>
              </a:spcBef>
              <a:spcAft>
                <a:spcPts val="0"/>
              </a:spcAft>
              <a:buClr>
                <a:schemeClr val="dk1"/>
              </a:buClr>
              <a:buSzPts val="1100"/>
              <a:buFont typeface="Arial"/>
              <a:buNone/>
            </a:pPr>
            <a:r>
              <a:rPr lang="en" sz="900">
                <a:solidFill>
                  <a:schemeClr val="dk1"/>
                </a:solidFill>
                <a:latin typeface="Comfortaa"/>
                <a:ea typeface="Comfortaa"/>
                <a:cs typeface="Comfortaa"/>
                <a:sym typeface="Comfortaa"/>
              </a:rPr>
              <a:t>Plan to launch in LA, Las Vegas and Miami  and expand to Chicago and Atlanta by mid 2022. </a:t>
            </a:r>
            <a:endParaRPr sz="900">
              <a:solidFill>
                <a:schemeClr val="dk1"/>
              </a:solidFill>
              <a:latin typeface="Comfortaa"/>
              <a:ea typeface="Comfortaa"/>
              <a:cs typeface="Comfortaa"/>
              <a:sym typeface="Comfortaa"/>
            </a:endParaRPr>
          </a:p>
          <a:p>
            <a:pPr indent="0" lvl="0" marL="0" rtl="0" algn="l">
              <a:lnSpc>
                <a:spcPct val="140000"/>
              </a:lnSpc>
              <a:spcBef>
                <a:spcPts val="0"/>
              </a:spcBef>
              <a:spcAft>
                <a:spcPts val="0"/>
              </a:spcAft>
              <a:buClr>
                <a:schemeClr val="dk1"/>
              </a:buClr>
              <a:buSzPts val="1100"/>
              <a:buFont typeface="Arial"/>
              <a:buNone/>
            </a:pPr>
            <a:r>
              <a:t/>
            </a:r>
            <a:endParaRPr sz="900">
              <a:solidFill>
                <a:schemeClr val="dk1"/>
              </a:solidFill>
            </a:endParaRPr>
          </a:p>
          <a:p>
            <a:pPr indent="0" lvl="0" marL="0" rtl="0" algn="l">
              <a:lnSpc>
                <a:spcPct val="140000"/>
              </a:lnSpc>
              <a:spcBef>
                <a:spcPts val="0"/>
              </a:spcBef>
              <a:spcAft>
                <a:spcPts val="0"/>
              </a:spcAft>
              <a:buSzPts val="1100"/>
              <a:buNone/>
            </a:pPr>
            <a:r>
              <a:t/>
            </a:r>
            <a:endParaRPr sz="900">
              <a:solidFill>
                <a:schemeClr val="dk1"/>
              </a:solidFill>
              <a:latin typeface="Comfortaa"/>
              <a:ea typeface="Comfortaa"/>
              <a:cs typeface="Comfortaa"/>
              <a:sym typeface="Comforta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platform will be user intuitive equipped with secured credit card transactions, real time tracking and rating system as mentioned by Ania. One of the important features to note here is the advanced matchmaking, </a:t>
            </a:r>
            <a:endParaRPr/>
          </a:p>
          <a:p>
            <a:pPr indent="0" lvl="0" marL="0" rtl="0" algn="l">
              <a:lnSpc>
                <a:spcPct val="100000"/>
              </a:lnSpc>
              <a:spcBef>
                <a:spcPts val="0"/>
              </a:spcBef>
              <a:spcAft>
                <a:spcPts val="0"/>
              </a:spcAft>
              <a:buSzPts val="1100"/>
              <a:buNone/>
            </a:pPr>
            <a:r>
              <a:rPr lang="en"/>
              <a:t>AI and ML driven matchmaking</a:t>
            </a:r>
            <a:endParaRPr/>
          </a:p>
          <a:p>
            <a:pPr indent="-298450" lvl="0" marL="457200" rtl="0" algn="l">
              <a:lnSpc>
                <a:spcPct val="100000"/>
              </a:lnSpc>
              <a:spcBef>
                <a:spcPts val="0"/>
              </a:spcBef>
              <a:spcAft>
                <a:spcPts val="0"/>
              </a:spcAft>
              <a:buSzPts val="1100"/>
              <a:buChar char="-"/>
            </a:pPr>
            <a:r>
              <a:rPr lang="en">
                <a:solidFill>
                  <a:schemeClr val="dk1"/>
                </a:solidFill>
              </a:rPr>
              <a:t>EventSlay system finds </a:t>
            </a:r>
            <a:r>
              <a:rPr lang="en"/>
              <a:t>a job for staff based on the following criteria</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Skills (25%), Availability (25%), Location (15%), Ratings (35%)</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Depending on time of the year, any special events in town, the weight of criteria dynamically changes.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For example, around Christmas, weight of availability and location will go up and the weight of ratings will go down.</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To quickly illustrate our business model, here is the payment structure. Once the staff registers on the platform, there will be a mutual selection from both parties, once the services are provided, the payment will be disbursed within 72 hours. The talented staff will have a chance to subscribe for a monthly fee of $9.95 to be featured on top of the list.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861773"/>
            <a:ext cx="548700" cy="214361"/>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 name="Google Shape;57;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58" name="Google Shape;58;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txBox="1"/>
          <p:nvPr/>
        </p:nvSpPr>
        <p:spPr>
          <a:xfrm>
            <a:off x="113850" y="4869225"/>
            <a:ext cx="15555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rgbClr val="000000"/>
                </a:solidFill>
                <a:latin typeface="Comfortaa"/>
                <a:ea typeface="Comfortaa"/>
                <a:cs typeface="Comfortaa"/>
                <a:sym typeface="Comfortaa"/>
              </a:rPr>
              <a:t>EventSlay Confidential</a:t>
            </a:r>
            <a:endParaRPr b="0" i="1" sz="800" u="none" cap="none" strike="noStrike">
              <a:solidFill>
                <a:srgbClr val="000000"/>
              </a:solidFill>
              <a:latin typeface="Comfortaa"/>
              <a:ea typeface="Comfortaa"/>
              <a:cs typeface="Comfortaa"/>
              <a:sym typeface="Comforta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2" name="Google Shape;62;p15"/>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 name="Google Shape;63;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4" name="Shape 64"/>
        <p:cNvGrpSpPr/>
        <p:nvPr/>
      </p:nvGrpSpPr>
      <p:grpSpPr>
        <a:xfrm>
          <a:off x="0" y="0"/>
          <a:ext cx="0" cy="0"/>
          <a:chOff x="0" y="0"/>
          <a:chExt cx="0" cy="0"/>
        </a:xfrm>
      </p:grpSpPr>
      <p:sp>
        <p:nvSpPr>
          <p:cNvPr id="65" name="Google Shape;65;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6" name="Google Shape;66;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0" name="Google Shape;70;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1" name="Google Shape;71;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2" name="Shape 72"/>
        <p:cNvGrpSpPr/>
        <p:nvPr/>
      </p:nvGrpSpPr>
      <p:grpSpPr>
        <a:xfrm>
          <a:off x="0" y="0"/>
          <a:ext cx="0" cy="0"/>
          <a:chOff x="0" y="0"/>
          <a:chExt cx="0" cy="0"/>
        </a:xfrm>
      </p:grpSpPr>
      <p:sp>
        <p:nvSpPr>
          <p:cNvPr id="73" name="Google Shape;73;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5" name="Shape 75"/>
        <p:cNvGrpSpPr/>
        <p:nvPr/>
      </p:nvGrpSpPr>
      <p:grpSpPr>
        <a:xfrm>
          <a:off x="0" y="0"/>
          <a:ext cx="0" cy="0"/>
          <a:chOff x="0" y="0"/>
          <a:chExt cx="0" cy="0"/>
        </a:xfrm>
      </p:grpSpPr>
      <p:sp>
        <p:nvSpPr>
          <p:cNvPr id="76" name="Google Shape;76;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7" name="Google Shape;77;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78" name="Google Shape;7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9" name="Shape 79"/>
        <p:cNvGrpSpPr/>
        <p:nvPr/>
      </p:nvGrpSpPr>
      <p:grpSpPr>
        <a:xfrm>
          <a:off x="0" y="0"/>
          <a:ext cx="0" cy="0"/>
          <a:chOff x="0" y="0"/>
          <a:chExt cx="0" cy="0"/>
        </a:xfrm>
      </p:grpSpPr>
      <p:sp>
        <p:nvSpPr>
          <p:cNvPr id="80" name="Google Shape;80;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81" name="Google Shape;8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2" name="Shape 82"/>
        <p:cNvGrpSpPr/>
        <p:nvPr/>
      </p:nvGrpSpPr>
      <p:grpSpPr>
        <a:xfrm>
          <a:off x="0" y="0"/>
          <a:ext cx="0" cy="0"/>
          <a:chOff x="0" y="0"/>
          <a:chExt cx="0" cy="0"/>
        </a:xfrm>
      </p:grpSpPr>
      <p:sp>
        <p:nvSpPr>
          <p:cNvPr id="83" name="Google Shape;83;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5" name="Google Shape;85;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6" name="Google Shape;86;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87" name="Google Shape;8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81450" y="4951927"/>
            <a:ext cx="548700" cy="144998"/>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nvSpPr>
        <p:spPr>
          <a:xfrm>
            <a:off x="113850" y="4796726"/>
            <a:ext cx="15555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rgbClr val="000000"/>
                </a:solidFill>
                <a:latin typeface="Comfortaa"/>
                <a:ea typeface="Comfortaa"/>
                <a:cs typeface="Comfortaa"/>
                <a:sym typeface="Comfortaa"/>
              </a:rPr>
              <a:t>EventSlay Confidential</a:t>
            </a:r>
            <a:endParaRPr b="0" i="1" sz="800" u="none" cap="none" strike="noStrike">
              <a:solidFill>
                <a:srgbClr val="000000"/>
              </a:solidFill>
              <a:latin typeface="Comfortaa"/>
              <a:ea typeface="Comfortaa"/>
              <a:cs typeface="Comfortaa"/>
              <a:sym typeface="Comforta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8" name="Shape 88"/>
        <p:cNvGrpSpPr/>
        <p:nvPr/>
      </p:nvGrpSpPr>
      <p:grpSpPr>
        <a:xfrm>
          <a:off x="0" y="0"/>
          <a:ext cx="0" cy="0"/>
          <a:chOff x="0" y="0"/>
          <a:chExt cx="0" cy="0"/>
        </a:xfrm>
      </p:grpSpPr>
      <p:sp>
        <p:nvSpPr>
          <p:cNvPr id="89" name="Google Shape;89;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90" name="Google Shape;90;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1" name="Shape 91"/>
        <p:cNvGrpSpPr/>
        <p:nvPr/>
      </p:nvGrpSpPr>
      <p:grpSpPr>
        <a:xfrm>
          <a:off x="0" y="0"/>
          <a:ext cx="0" cy="0"/>
          <a:chOff x="0" y="0"/>
          <a:chExt cx="0" cy="0"/>
        </a:xfrm>
      </p:grpSpPr>
      <p:sp>
        <p:nvSpPr>
          <p:cNvPr id="92" name="Google Shape;92;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93" name="Google Shape;93;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94" name="Google Shape;94;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5" name="Shape 95"/>
        <p:cNvGrpSpPr/>
        <p:nvPr/>
      </p:nvGrpSpPr>
      <p:grpSpPr>
        <a:xfrm>
          <a:off x="0" y="0"/>
          <a:ext cx="0" cy="0"/>
          <a:chOff x="0" y="0"/>
          <a:chExt cx="0" cy="0"/>
        </a:xfrm>
      </p:grpSpPr>
      <p:sp>
        <p:nvSpPr>
          <p:cNvPr id="96" name="Google Shape;96;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03" name="Google Shape;103;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04" name="Google Shape;104;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26"/>
          <p:cNvSpPr txBox="1"/>
          <p:nvPr/>
        </p:nvSpPr>
        <p:spPr>
          <a:xfrm>
            <a:off x="113850" y="4869225"/>
            <a:ext cx="15555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rgbClr val="000000"/>
                </a:solidFill>
                <a:latin typeface="Comfortaa"/>
                <a:ea typeface="Comfortaa"/>
                <a:cs typeface="Comfortaa"/>
                <a:sym typeface="Comfortaa"/>
              </a:rPr>
              <a:t>EventSlay Confidential</a:t>
            </a:r>
            <a:endParaRPr b="0" i="1" sz="800" u="none" cap="none" strike="noStrike">
              <a:solidFill>
                <a:srgbClr val="000000"/>
              </a:solidFill>
              <a:latin typeface="Comfortaa"/>
              <a:ea typeface="Comfortaa"/>
              <a:cs typeface="Comfortaa"/>
              <a:sym typeface="Comfortaa"/>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6" name="Shape 106"/>
        <p:cNvGrpSpPr/>
        <p:nvPr/>
      </p:nvGrpSpPr>
      <p:grpSpPr>
        <a:xfrm>
          <a:off x="0" y="0"/>
          <a:ext cx="0" cy="0"/>
          <a:chOff x="0" y="0"/>
          <a:chExt cx="0" cy="0"/>
        </a:xfrm>
      </p:grpSpPr>
      <p:sp>
        <p:nvSpPr>
          <p:cNvPr id="107" name="Google Shape;107;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8" name="Google Shape;10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1" name="Google Shape;111;p2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2" name="Google Shape;112;p2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13" name="Google Shape;113;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6" name="Google Shape;116;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7" name="Shape 117"/>
        <p:cNvGrpSpPr/>
        <p:nvPr/>
      </p:nvGrpSpPr>
      <p:grpSpPr>
        <a:xfrm>
          <a:off x="0" y="0"/>
          <a:ext cx="0" cy="0"/>
          <a:chOff x="0" y="0"/>
          <a:chExt cx="0" cy="0"/>
        </a:xfrm>
      </p:grpSpPr>
      <p:sp>
        <p:nvSpPr>
          <p:cNvPr id="118" name="Google Shape;118;p30"/>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9" name="Google Shape;119;p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20" name="Google Shape;120;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21" name="Shape 121"/>
        <p:cNvGrpSpPr/>
        <p:nvPr/>
      </p:nvGrpSpPr>
      <p:grpSpPr>
        <a:xfrm>
          <a:off x="0" y="0"/>
          <a:ext cx="0" cy="0"/>
          <a:chOff x="0" y="0"/>
          <a:chExt cx="0" cy="0"/>
        </a:xfrm>
      </p:grpSpPr>
      <p:sp>
        <p:nvSpPr>
          <p:cNvPr id="122" name="Google Shape;122;p31"/>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23" name="Google Shape;12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4" name="Shape 124"/>
        <p:cNvGrpSpPr/>
        <p:nvPr/>
      </p:nvGrpSpPr>
      <p:grpSpPr>
        <a:xfrm>
          <a:off x="0" y="0"/>
          <a:ext cx="0" cy="0"/>
          <a:chOff x="0" y="0"/>
          <a:chExt cx="0" cy="0"/>
        </a:xfrm>
      </p:grpSpPr>
      <p:sp>
        <p:nvSpPr>
          <p:cNvPr id="125" name="Google Shape;125;p3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32"/>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27" name="Google Shape;127;p32"/>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28" name="Google Shape;128;p32"/>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9" name="Google Shape;129;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8" name="Shape 18"/>
        <p:cNvGrpSpPr/>
        <p:nvPr/>
      </p:nvGrpSpPr>
      <p:grpSpPr>
        <a:xfrm>
          <a:off x="0" y="0"/>
          <a:ext cx="0" cy="0"/>
          <a:chOff x="0" y="0"/>
          <a:chExt cx="0" cy="0"/>
        </a:xfrm>
      </p:grpSpPr>
      <p:sp>
        <p:nvSpPr>
          <p:cNvPr id="19" name="Google Shape;19;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4"/>
          <p:cNvSpPr txBox="1"/>
          <p:nvPr>
            <p:ph idx="12" type="sldNum"/>
          </p:nvPr>
        </p:nvSpPr>
        <p:spPr>
          <a:xfrm>
            <a:off x="8472458" y="4900410"/>
            <a:ext cx="548700" cy="182163"/>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0" name="Shape 130"/>
        <p:cNvGrpSpPr/>
        <p:nvPr/>
      </p:nvGrpSpPr>
      <p:grpSpPr>
        <a:xfrm>
          <a:off x="0" y="0"/>
          <a:ext cx="0" cy="0"/>
          <a:chOff x="0" y="0"/>
          <a:chExt cx="0" cy="0"/>
        </a:xfrm>
      </p:grpSpPr>
      <p:sp>
        <p:nvSpPr>
          <p:cNvPr id="131" name="Google Shape;131;p3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32" name="Google Shape;13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3" name="Shape 133"/>
        <p:cNvGrpSpPr/>
        <p:nvPr/>
      </p:nvGrpSpPr>
      <p:grpSpPr>
        <a:xfrm>
          <a:off x="0" y="0"/>
          <a:ext cx="0" cy="0"/>
          <a:chOff x="0" y="0"/>
          <a:chExt cx="0" cy="0"/>
        </a:xfrm>
      </p:grpSpPr>
      <p:sp>
        <p:nvSpPr>
          <p:cNvPr id="134" name="Google Shape;134;p3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35" name="Google Shape;135;p3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36" name="Google Shape;136;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7" name="Shape 137"/>
        <p:cNvGrpSpPr/>
        <p:nvPr/>
      </p:nvGrpSpPr>
      <p:grpSpPr>
        <a:xfrm>
          <a:off x="0" y="0"/>
          <a:ext cx="0" cy="0"/>
          <a:chOff x="0" y="0"/>
          <a:chExt cx="0" cy="0"/>
        </a:xfrm>
      </p:grpSpPr>
      <p:sp>
        <p:nvSpPr>
          <p:cNvPr id="138" name="Google Shape;13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43" name="Shape 143"/>
        <p:cNvGrpSpPr/>
        <p:nvPr/>
      </p:nvGrpSpPr>
      <p:grpSpPr>
        <a:xfrm>
          <a:off x="0" y="0"/>
          <a:ext cx="0" cy="0"/>
          <a:chOff x="0" y="0"/>
          <a:chExt cx="0" cy="0"/>
        </a:xfrm>
      </p:grpSpPr>
      <p:sp>
        <p:nvSpPr>
          <p:cNvPr id="144" name="Google Shape;144;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5" name="Google Shape;145;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46" name="Google Shape;146;p37"/>
          <p:cNvSpPr txBox="1"/>
          <p:nvPr>
            <p:ph idx="12" type="sldNum"/>
          </p:nvPr>
        </p:nvSpPr>
        <p:spPr>
          <a:xfrm>
            <a:off x="8481450" y="4951927"/>
            <a:ext cx="548700" cy="144998"/>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37"/>
          <p:cNvSpPr txBox="1"/>
          <p:nvPr/>
        </p:nvSpPr>
        <p:spPr>
          <a:xfrm>
            <a:off x="113850" y="4796726"/>
            <a:ext cx="1555500" cy="22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0" i="1" lang="en" sz="800" u="none" cap="none" strike="noStrike">
                <a:solidFill>
                  <a:srgbClr val="000000"/>
                </a:solidFill>
                <a:latin typeface="Comfortaa"/>
                <a:ea typeface="Comfortaa"/>
                <a:cs typeface="Comfortaa"/>
                <a:sym typeface="Comfortaa"/>
              </a:rPr>
              <a:t>EventSlay Confidential</a:t>
            </a:r>
            <a:endParaRPr b="0" i="1" sz="800" u="none" cap="none" strike="noStrike">
              <a:solidFill>
                <a:srgbClr val="000000"/>
              </a:solidFill>
              <a:latin typeface="Comfortaa"/>
              <a:ea typeface="Comfortaa"/>
              <a:cs typeface="Comfortaa"/>
              <a:sym typeface="Comforta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48" name="Shape 148"/>
        <p:cNvGrpSpPr/>
        <p:nvPr/>
      </p:nvGrpSpPr>
      <p:grpSpPr>
        <a:xfrm>
          <a:off x="0" y="0"/>
          <a:ext cx="0" cy="0"/>
          <a:chOff x="0" y="0"/>
          <a:chExt cx="0" cy="0"/>
        </a:xfrm>
      </p:grpSpPr>
      <p:sp>
        <p:nvSpPr>
          <p:cNvPr id="149" name="Google Shape;149;p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0" name="Google Shape;150;p3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1" name="Google Shape;151;p38"/>
          <p:cNvSpPr txBox="1"/>
          <p:nvPr>
            <p:ph idx="12" type="sldNum"/>
          </p:nvPr>
        </p:nvSpPr>
        <p:spPr>
          <a:xfrm>
            <a:off x="8472458" y="4861773"/>
            <a:ext cx="548700" cy="214361"/>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2" name="Shape 152"/>
        <p:cNvGrpSpPr/>
        <p:nvPr/>
      </p:nvGrpSpPr>
      <p:grpSpPr>
        <a:xfrm>
          <a:off x="0" y="0"/>
          <a:ext cx="0" cy="0"/>
          <a:chOff x="0" y="0"/>
          <a:chExt cx="0" cy="0"/>
        </a:xfrm>
      </p:grpSpPr>
      <p:sp>
        <p:nvSpPr>
          <p:cNvPr id="153" name="Google Shape;153;p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4" name="Google Shape;154;p39"/>
          <p:cNvSpPr txBox="1"/>
          <p:nvPr>
            <p:ph idx="12" type="sldNum"/>
          </p:nvPr>
        </p:nvSpPr>
        <p:spPr>
          <a:xfrm>
            <a:off x="8472458" y="4900410"/>
            <a:ext cx="548700" cy="182163"/>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55" name="Shape 155"/>
        <p:cNvGrpSpPr/>
        <p:nvPr/>
      </p:nvGrpSpPr>
      <p:grpSpPr>
        <a:xfrm>
          <a:off x="0" y="0"/>
          <a:ext cx="0" cy="0"/>
          <a:chOff x="0" y="0"/>
          <a:chExt cx="0" cy="0"/>
        </a:xfrm>
      </p:grpSpPr>
      <p:sp>
        <p:nvSpPr>
          <p:cNvPr id="156" name="Google Shape;156;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7" name="Google Shape;157;p4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8" name="Google Shape;158;p4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59" name="Google Shape;159;p40"/>
          <p:cNvSpPr txBox="1"/>
          <p:nvPr>
            <p:ph idx="12" type="sldNum"/>
          </p:nvPr>
        </p:nvSpPr>
        <p:spPr>
          <a:xfrm>
            <a:off x="8472458" y="4861775"/>
            <a:ext cx="548700" cy="220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60" name="Shape 160"/>
        <p:cNvGrpSpPr/>
        <p:nvPr/>
      </p:nvGrpSpPr>
      <p:grpSpPr>
        <a:xfrm>
          <a:off x="0" y="0"/>
          <a:ext cx="0" cy="0"/>
          <a:chOff x="0" y="0"/>
          <a:chExt cx="0" cy="0"/>
        </a:xfrm>
      </p:grpSpPr>
      <p:sp>
        <p:nvSpPr>
          <p:cNvPr id="161" name="Google Shape;16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2" name="Google Shape;162;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63" name="Shape 163"/>
        <p:cNvGrpSpPr/>
        <p:nvPr/>
      </p:nvGrpSpPr>
      <p:grpSpPr>
        <a:xfrm>
          <a:off x="0" y="0"/>
          <a:ext cx="0" cy="0"/>
          <a:chOff x="0" y="0"/>
          <a:chExt cx="0" cy="0"/>
        </a:xfrm>
      </p:grpSpPr>
      <p:sp>
        <p:nvSpPr>
          <p:cNvPr id="164" name="Google Shape;164;p4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65" name="Google Shape;165;p4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66" name="Google Shape;166;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67" name="Shape 167"/>
        <p:cNvGrpSpPr/>
        <p:nvPr/>
      </p:nvGrpSpPr>
      <p:grpSpPr>
        <a:xfrm>
          <a:off x="0" y="0"/>
          <a:ext cx="0" cy="0"/>
          <a:chOff x="0" y="0"/>
          <a:chExt cx="0" cy="0"/>
        </a:xfrm>
      </p:grpSpPr>
      <p:sp>
        <p:nvSpPr>
          <p:cNvPr id="168" name="Google Shape;168;p4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69" name="Google Shape;169;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5"/>
          <p:cNvSpPr txBox="1"/>
          <p:nvPr>
            <p:ph idx="12" type="sldNum"/>
          </p:nvPr>
        </p:nvSpPr>
        <p:spPr>
          <a:xfrm>
            <a:off x="8472458" y="4861775"/>
            <a:ext cx="548700" cy="2208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70" name="Shape 170"/>
        <p:cNvGrpSpPr/>
        <p:nvPr/>
      </p:nvGrpSpPr>
      <p:grpSpPr>
        <a:xfrm>
          <a:off x="0" y="0"/>
          <a:ext cx="0" cy="0"/>
          <a:chOff x="0" y="0"/>
          <a:chExt cx="0" cy="0"/>
        </a:xfrm>
      </p:grpSpPr>
      <p:sp>
        <p:nvSpPr>
          <p:cNvPr id="171" name="Google Shape;171;p4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73" name="Google Shape;173;p4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4" name="Google Shape;174;p4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5" name="Google Shape;175;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6" name="Shape 176"/>
        <p:cNvGrpSpPr/>
        <p:nvPr/>
      </p:nvGrpSpPr>
      <p:grpSpPr>
        <a:xfrm>
          <a:off x="0" y="0"/>
          <a:ext cx="0" cy="0"/>
          <a:chOff x="0" y="0"/>
          <a:chExt cx="0" cy="0"/>
        </a:xfrm>
      </p:grpSpPr>
      <p:sp>
        <p:nvSpPr>
          <p:cNvPr id="177" name="Google Shape;177;p4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178" name="Google Shape;17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79" name="Shape 179"/>
        <p:cNvGrpSpPr/>
        <p:nvPr/>
      </p:nvGrpSpPr>
      <p:grpSpPr>
        <a:xfrm>
          <a:off x="0" y="0"/>
          <a:ext cx="0" cy="0"/>
          <a:chOff x="0" y="0"/>
          <a:chExt cx="0" cy="0"/>
        </a:xfrm>
      </p:grpSpPr>
      <p:sp>
        <p:nvSpPr>
          <p:cNvPr id="180" name="Google Shape;180;p4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81" name="Google Shape;181;p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82" name="Google Shape;18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3" name="Shape 183"/>
        <p:cNvGrpSpPr/>
        <p:nvPr/>
      </p:nvGrpSpPr>
      <p:grpSpPr>
        <a:xfrm>
          <a:off x="0" y="0"/>
          <a:ext cx="0" cy="0"/>
          <a:chOff x="0" y="0"/>
          <a:chExt cx="0" cy="0"/>
        </a:xfrm>
      </p:grpSpPr>
      <p:sp>
        <p:nvSpPr>
          <p:cNvPr id="184" name="Google Shape;184;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theme" Target="../theme/theme3.xml"/><Relationship Id="rId10" Type="http://schemas.openxmlformats.org/officeDocument/2006/relationships/slideLayout" Target="../slideLayouts/slideLayout3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2" Type="http://schemas.openxmlformats.org/officeDocument/2006/relationships/theme" Target="../theme/theme5.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861774"/>
            <a:ext cx="548700" cy="214361"/>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3" name="Google Shape;5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4" name="Google Shape;54;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97" name="Shape 97"/>
        <p:cNvGrpSpPr/>
        <p:nvPr/>
      </p:nvGrpSpPr>
      <p:grpSpPr>
        <a:xfrm>
          <a:off x="0" y="0"/>
          <a:ext cx="0" cy="0"/>
          <a:chOff x="0" y="0"/>
          <a:chExt cx="0" cy="0"/>
        </a:xfrm>
      </p:grpSpPr>
      <p:sp>
        <p:nvSpPr>
          <p:cNvPr id="98" name="Google Shape;98;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9" name="Google Shape;99;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39" name="Shape 139"/>
        <p:cNvGrpSpPr/>
        <p:nvPr/>
      </p:nvGrpSpPr>
      <p:grpSpPr>
        <a:xfrm>
          <a:off x="0" y="0"/>
          <a:ext cx="0" cy="0"/>
          <a:chOff x="0" y="0"/>
          <a:chExt cx="0" cy="0"/>
        </a:xfrm>
      </p:grpSpPr>
      <p:sp>
        <p:nvSpPr>
          <p:cNvPr id="140" name="Google Shape;140;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41" name="Google Shape;141;p3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42" name="Google Shape;142;p36"/>
          <p:cNvSpPr txBox="1"/>
          <p:nvPr>
            <p:ph idx="12" type="sldNum"/>
          </p:nvPr>
        </p:nvSpPr>
        <p:spPr>
          <a:xfrm>
            <a:off x="8472458" y="4861774"/>
            <a:ext cx="548700" cy="214361"/>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2.png"/><Relationship Id="rId6" Type="http://schemas.openxmlformats.org/officeDocument/2006/relationships/image" Target="../media/image51.png"/><Relationship Id="rId7" Type="http://schemas.openxmlformats.org/officeDocument/2006/relationships/image" Target="../media/image5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60.png"/><Relationship Id="rId6" Type="http://schemas.openxmlformats.org/officeDocument/2006/relationships/image" Target="../media/image59.png"/><Relationship Id="rId7" Type="http://schemas.openxmlformats.org/officeDocument/2006/relationships/image" Target="../media/image46.png"/><Relationship Id="rId8" Type="http://schemas.openxmlformats.org/officeDocument/2006/relationships/image" Target="../media/image6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6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9.jpg"/><Relationship Id="rId4" Type="http://schemas.openxmlformats.org/officeDocument/2006/relationships/image" Target="../media/image70.jpg"/><Relationship Id="rId5" Type="http://schemas.openxmlformats.org/officeDocument/2006/relationships/hyperlink" Target="mailto:ania.auczylowska.2020@anderson.ucla.ed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3.png"/><Relationship Id="rId4" Type="http://schemas.openxmlformats.org/officeDocument/2006/relationships/hyperlink" Target="https://www2.staffingindustry.com/About/Media-Center/Press-Releases/US-Staffing-Market-to-Surpass-150-Billion-in-Revenue" TargetMode="External"/></Relationships>
</file>

<file path=ppt/slides/_rels/slide17.xml.rels><?xml version="1.0" encoding="UTF-8" standalone="yes"?><Relationships xmlns="http://schemas.openxmlformats.org/package/2006/relationships"><Relationship Id="rId10" Type="http://schemas.openxmlformats.org/officeDocument/2006/relationships/image" Target="../media/image74.png"/><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66.png"/><Relationship Id="rId4" Type="http://schemas.openxmlformats.org/officeDocument/2006/relationships/image" Target="../media/image67.png"/><Relationship Id="rId9" Type="http://schemas.openxmlformats.org/officeDocument/2006/relationships/image" Target="../media/image73.png"/><Relationship Id="rId5" Type="http://schemas.openxmlformats.org/officeDocument/2006/relationships/image" Target="../media/image68.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7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7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2.png"/><Relationship Id="rId11" Type="http://schemas.openxmlformats.org/officeDocument/2006/relationships/image" Target="../media/image14.png"/><Relationship Id="rId10" Type="http://schemas.openxmlformats.org/officeDocument/2006/relationships/image" Target="../media/image16.png"/><Relationship Id="rId9"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15.png"/><Relationship Id="rId8"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61.png"/><Relationship Id="rId7" Type="http://schemas.openxmlformats.org/officeDocument/2006/relationships/image" Target="../media/image21.png"/><Relationship Id="rId8"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27.png"/><Relationship Id="rId11" Type="http://schemas.openxmlformats.org/officeDocument/2006/relationships/image" Target="../media/image29.png"/><Relationship Id="rId10" Type="http://schemas.openxmlformats.org/officeDocument/2006/relationships/image" Target="../media/image44.png"/><Relationship Id="rId9" Type="http://schemas.openxmlformats.org/officeDocument/2006/relationships/image" Target="../media/image62.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39.png"/><Relationship Id="rId8"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7.png"/></Relationships>
</file>

<file path=ppt/slides/_rels/slide9.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image" Target="../media/image48.png"/><Relationship Id="rId13" Type="http://schemas.openxmlformats.org/officeDocument/2006/relationships/image" Target="../media/image49.png"/><Relationship Id="rId12"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5.png"/><Relationship Id="rId4" Type="http://schemas.openxmlformats.org/officeDocument/2006/relationships/image" Target="../media/image36.png"/><Relationship Id="rId9" Type="http://schemas.openxmlformats.org/officeDocument/2006/relationships/image" Target="../media/image45.png"/><Relationship Id="rId5" Type="http://schemas.openxmlformats.org/officeDocument/2006/relationships/image" Target="../media/image38.png"/><Relationship Id="rId6" Type="http://schemas.openxmlformats.org/officeDocument/2006/relationships/image" Target="../media/image34.png"/><Relationship Id="rId7" Type="http://schemas.openxmlformats.org/officeDocument/2006/relationships/image" Target="../media/image41.png"/><Relationship Id="rId8"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48"/>
          <p:cNvPicPr preferRelativeResize="0"/>
          <p:nvPr/>
        </p:nvPicPr>
        <p:blipFill rotWithShape="1">
          <a:blip r:embed="rId3">
            <a:alphaModFix/>
          </a:blip>
          <a:srcRect b="2086" l="2080" r="2047" t="34398"/>
          <a:stretch/>
        </p:blipFill>
        <p:spPr>
          <a:xfrm>
            <a:off x="137725" y="56975"/>
            <a:ext cx="8868551" cy="5029551"/>
          </a:xfrm>
          <a:prstGeom prst="rect">
            <a:avLst/>
          </a:prstGeom>
          <a:noFill/>
          <a:ln>
            <a:noFill/>
          </a:ln>
        </p:spPr>
      </p:pic>
      <p:sp>
        <p:nvSpPr>
          <p:cNvPr id="190" name="Google Shape;190;p48"/>
          <p:cNvSpPr/>
          <p:nvPr/>
        </p:nvSpPr>
        <p:spPr>
          <a:xfrm>
            <a:off x="3193366" y="2658794"/>
            <a:ext cx="2743200" cy="237040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 name="Google Shape;191;p48"/>
          <p:cNvSpPr/>
          <p:nvPr/>
        </p:nvSpPr>
        <p:spPr>
          <a:xfrm>
            <a:off x="3446584" y="4557932"/>
            <a:ext cx="2250831" cy="225083"/>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999999"/>
                </a:solidFill>
                <a:latin typeface="Comfortaa"/>
                <a:ea typeface="Comfortaa"/>
                <a:cs typeface="Comfortaa"/>
                <a:sym typeface="Comfortaa"/>
              </a:rPr>
              <a:t>www.eventslay.com</a:t>
            </a:r>
            <a:endParaRPr b="1" i="0" sz="1400" u="none" cap="none" strike="noStrike">
              <a:solidFill>
                <a:srgbClr val="999999"/>
              </a:solidFill>
              <a:latin typeface="Comfortaa"/>
              <a:ea typeface="Comfortaa"/>
              <a:cs typeface="Comfortaa"/>
              <a:sym typeface="Comfortaa"/>
            </a:endParaRPr>
          </a:p>
        </p:txBody>
      </p:sp>
      <p:pic>
        <p:nvPicPr>
          <p:cNvPr id="192" name="Google Shape;192;p48"/>
          <p:cNvPicPr preferRelativeResize="0"/>
          <p:nvPr/>
        </p:nvPicPr>
        <p:blipFill rotWithShape="1">
          <a:blip r:embed="rId4">
            <a:alphaModFix/>
          </a:blip>
          <a:srcRect b="0" l="0" r="0" t="0"/>
          <a:stretch/>
        </p:blipFill>
        <p:spPr>
          <a:xfrm>
            <a:off x="3619500" y="2658800"/>
            <a:ext cx="1905000" cy="1905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7"/>
          <p:cNvSpPr txBox="1"/>
          <p:nvPr>
            <p:ph type="title"/>
          </p:nvPr>
        </p:nvSpPr>
        <p:spPr>
          <a:xfrm>
            <a:off x="311700" y="218975"/>
            <a:ext cx="8520600" cy="930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999999"/>
                </a:solidFill>
                <a:latin typeface="Comfortaa"/>
                <a:ea typeface="Comfortaa"/>
                <a:cs typeface="Comfortaa"/>
                <a:sym typeface="Comfortaa"/>
              </a:rPr>
              <a:t>How we will make money?</a:t>
            </a:r>
            <a:endParaRPr b="1" sz="1400">
              <a:solidFill>
                <a:srgbClr val="999999"/>
              </a:solidFill>
              <a:latin typeface="Comfortaa"/>
              <a:ea typeface="Comfortaa"/>
              <a:cs typeface="Comfortaa"/>
              <a:sym typeface="Comfortaa"/>
            </a:endParaRPr>
          </a:p>
          <a:p>
            <a:pPr indent="0" lvl="0" marL="0" rtl="0" algn="ctr">
              <a:lnSpc>
                <a:spcPct val="100000"/>
              </a:lnSpc>
              <a:spcBef>
                <a:spcPts val="0"/>
              </a:spcBef>
              <a:spcAft>
                <a:spcPts val="0"/>
              </a:spcAft>
              <a:buSzPts val="2800"/>
              <a:buNone/>
            </a:pPr>
            <a:r>
              <a:t/>
            </a:r>
            <a:endParaRPr b="1"/>
          </a:p>
        </p:txBody>
      </p:sp>
      <p:sp>
        <p:nvSpPr>
          <p:cNvPr id="426" name="Google Shape;42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27" name="Google Shape;427;p57"/>
          <p:cNvSpPr txBox="1"/>
          <p:nvPr/>
        </p:nvSpPr>
        <p:spPr>
          <a:xfrm>
            <a:off x="3405050" y="4556325"/>
            <a:ext cx="5248500" cy="31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0" i="1" lang="en" sz="900" u="none" cap="none" strike="noStrike">
                <a:solidFill>
                  <a:schemeClr val="dk1"/>
                </a:solidFill>
                <a:latin typeface="Comfortaa"/>
                <a:ea typeface="Comfortaa"/>
                <a:cs typeface="Comfortaa"/>
                <a:sym typeface="Comfortaa"/>
              </a:rPr>
              <a:t>* all prices are for 3-hour minimum and include agency and processing fees</a:t>
            </a:r>
            <a:endParaRPr b="0" i="0" sz="900" u="none" cap="none" strike="noStrike">
              <a:solidFill>
                <a:srgbClr val="000000"/>
              </a:solidFill>
              <a:latin typeface="Arial"/>
              <a:ea typeface="Arial"/>
              <a:cs typeface="Arial"/>
              <a:sym typeface="Arial"/>
            </a:endParaRPr>
          </a:p>
        </p:txBody>
      </p:sp>
      <p:sp>
        <p:nvSpPr>
          <p:cNvPr id="428" name="Google Shape;428;p57"/>
          <p:cNvSpPr txBox="1"/>
          <p:nvPr/>
        </p:nvSpPr>
        <p:spPr>
          <a:xfrm>
            <a:off x="156750" y="1488725"/>
            <a:ext cx="3199200" cy="2053200"/>
          </a:xfrm>
          <a:prstGeom prst="rect">
            <a:avLst/>
          </a:prstGeom>
          <a:noFill/>
          <a:ln>
            <a:noFill/>
          </a:ln>
        </p:spPr>
        <p:txBody>
          <a:bodyPr anchorCtr="0" anchor="ctr" bIns="91425" lIns="91425" spcFirstLastPara="1" rIns="91425" wrap="square" tIns="91425">
            <a:noAutofit/>
          </a:bodyPr>
          <a:lstStyle/>
          <a:p>
            <a:pPr indent="-215900" lvl="0" marL="342900" marR="0" rtl="0" algn="l">
              <a:lnSpc>
                <a:spcPct val="115000"/>
              </a:lnSpc>
              <a:spcBef>
                <a:spcPts val="0"/>
              </a:spcBef>
              <a:spcAft>
                <a:spcPts val="0"/>
              </a:spcAft>
              <a:buClr>
                <a:srgbClr val="45818E"/>
              </a:buClr>
              <a:buSzPts val="1600"/>
              <a:buFont typeface="Comfortaa"/>
              <a:buChar char="●"/>
            </a:pPr>
            <a:r>
              <a:rPr b="1" i="0" lang="en" sz="1600" u="none" cap="none" strike="noStrike">
                <a:solidFill>
                  <a:srgbClr val="45818E"/>
                </a:solidFill>
                <a:latin typeface="Comfortaa"/>
                <a:ea typeface="Comfortaa"/>
                <a:cs typeface="Comfortaa"/>
                <a:sym typeface="Comfortaa"/>
              </a:rPr>
              <a:t>25% agency fee</a:t>
            </a:r>
            <a:endParaRPr b="1" i="0" sz="1600" u="none" cap="none" strike="noStrike">
              <a:solidFill>
                <a:srgbClr val="45818E"/>
              </a:solidFill>
              <a:latin typeface="Comfortaa"/>
              <a:ea typeface="Comfortaa"/>
              <a:cs typeface="Comfortaa"/>
              <a:sym typeface="Comfortaa"/>
            </a:endParaRPr>
          </a:p>
          <a:p>
            <a:pPr indent="0" lvl="0" marL="457200" marR="0" rtl="0" algn="l">
              <a:lnSpc>
                <a:spcPct val="115000"/>
              </a:lnSpc>
              <a:spcBef>
                <a:spcPts val="0"/>
              </a:spcBef>
              <a:spcAft>
                <a:spcPts val="0"/>
              </a:spcAft>
              <a:buClr>
                <a:srgbClr val="000000"/>
              </a:buClr>
              <a:buSzPts val="1600"/>
              <a:buFont typeface="Arial"/>
              <a:buNone/>
            </a:pPr>
            <a:r>
              <a:t/>
            </a:r>
            <a:endParaRPr b="1" i="0" sz="1600" u="none" cap="none" strike="noStrike">
              <a:solidFill>
                <a:srgbClr val="45818E"/>
              </a:solidFill>
              <a:latin typeface="Comfortaa"/>
              <a:ea typeface="Comfortaa"/>
              <a:cs typeface="Comfortaa"/>
              <a:sym typeface="Comfortaa"/>
            </a:endParaRPr>
          </a:p>
          <a:p>
            <a:pPr indent="-215900" lvl="0" marL="342900" marR="0" rtl="0" algn="l">
              <a:lnSpc>
                <a:spcPct val="115000"/>
              </a:lnSpc>
              <a:spcBef>
                <a:spcPts val="0"/>
              </a:spcBef>
              <a:spcAft>
                <a:spcPts val="0"/>
              </a:spcAft>
              <a:buClr>
                <a:srgbClr val="45818E"/>
              </a:buClr>
              <a:buSzPts val="1600"/>
              <a:buFont typeface="Comfortaa"/>
              <a:buChar char="●"/>
            </a:pPr>
            <a:r>
              <a:rPr b="1" i="0" lang="en" sz="1600" u="none" cap="none" strike="noStrike">
                <a:solidFill>
                  <a:srgbClr val="45818E"/>
                </a:solidFill>
                <a:latin typeface="Comfortaa"/>
                <a:ea typeface="Comfortaa"/>
                <a:cs typeface="Comfortaa"/>
                <a:sym typeface="Comfortaa"/>
              </a:rPr>
              <a:t>$9.95 processing fee</a:t>
            </a:r>
            <a:endParaRPr b="1" i="0" sz="1600" u="none" cap="none" strike="noStrike">
              <a:solidFill>
                <a:srgbClr val="45818E"/>
              </a:solidFill>
              <a:latin typeface="Comfortaa"/>
              <a:ea typeface="Comfortaa"/>
              <a:cs typeface="Comfortaa"/>
              <a:sym typeface="Comfortaa"/>
            </a:endParaRPr>
          </a:p>
          <a:p>
            <a:pPr indent="0" lvl="0" marL="457200" marR="0" rtl="0" algn="l">
              <a:lnSpc>
                <a:spcPct val="115000"/>
              </a:lnSpc>
              <a:spcBef>
                <a:spcPts val="0"/>
              </a:spcBef>
              <a:spcAft>
                <a:spcPts val="0"/>
              </a:spcAft>
              <a:buClr>
                <a:srgbClr val="000000"/>
              </a:buClr>
              <a:buSzPts val="1600"/>
              <a:buFont typeface="Arial"/>
              <a:buNone/>
            </a:pPr>
            <a:r>
              <a:t/>
            </a:r>
            <a:endParaRPr b="1" i="0" sz="1600" u="none" cap="none" strike="noStrike">
              <a:solidFill>
                <a:srgbClr val="45818E"/>
              </a:solidFill>
              <a:latin typeface="Comfortaa"/>
              <a:ea typeface="Comfortaa"/>
              <a:cs typeface="Comfortaa"/>
              <a:sym typeface="Comfortaa"/>
            </a:endParaRPr>
          </a:p>
          <a:p>
            <a:pPr indent="-215900" lvl="0" marL="342900" marR="0" rtl="0" algn="l">
              <a:lnSpc>
                <a:spcPct val="115000"/>
              </a:lnSpc>
              <a:spcBef>
                <a:spcPts val="0"/>
              </a:spcBef>
              <a:spcAft>
                <a:spcPts val="0"/>
              </a:spcAft>
              <a:buClr>
                <a:srgbClr val="45818E"/>
              </a:buClr>
              <a:buSzPts val="1600"/>
              <a:buFont typeface="Comfortaa"/>
              <a:buChar char="●"/>
            </a:pPr>
            <a:r>
              <a:rPr b="1" i="0" lang="en" sz="1600" u="none" cap="none" strike="noStrike">
                <a:solidFill>
                  <a:srgbClr val="45818E"/>
                </a:solidFill>
                <a:latin typeface="Comfortaa"/>
                <a:ea typeface="Comfortaa"/>
                <a:cs typeface="Comfortaa"/>
                <a:sym typeface="Comfortaa"/>
              </a:rPr>
              <a:t>$9.95 subscription fee</a:t>
            </a:r>
            <a:endParaRPr b="0" i="0" sz="1600" u="none" cap="none" strike="noStrike">
              <a:solidFill>
                <a:srgbClr val="45818E"/>
              </a:solidFill>
              <a:latin typeface="Comfortaa"/>
              <a:ea typeface="Comfortaa"/>
              <a:cs typeface="Comfortaa"/>
              <a:sym typeface="Comfortaa"/>
            </a:endParaRPr>
          </a:p>
        </p:txBody>
      </p:sp>
      <p:grpSp>
        <p:nvGrpSpPr>
          <p:cNvPr id="429" name="Google Shape;429;p57"/>
          <p:cNvGrpSpPr/>
          <p:nvPr/>
        </p:nvGrpSpPr>
        <p:grpSpPr>
          <a:xfrm>
            <a:off x="3266050" y="839000"/>
            <a:ext cx="5526500" cy="3717325"/>
            <a:chOff x="3494650" y="839000"/>
            <a:chExt cx="5526500" cy="3717325"/>
          </a:xfrm>
        </p:grpSpPr>
        <p:pic>
          <p:nvPicPr>
            <p:cNvPr id="430" name="Google Shape;430;p57"/>
            <p:cNvPicPr preferRelativeResize="0"/>
            <p:nvPr/>
          </p:nvPicPr>
          <p:blipFill rotWithShape="1">
            <a:blip r:embed="rId3">
              <a:alphaModFix/>
            </a:blip>
            <a:srcRect b="15173" l="9673" r="0" t="5675"/>
            <a:stretch/>
          </p:blipFill>
          <p:spPr>
            <a:xfrm>
              <a:off x="3494650" y="839000"/>
              <a:ext cx="5526500" cy="3717325"/>
            </a:xfrm>
            <a:prstGeom prst="rect">
              <a:avLst/>
            </a:prstGeom>
            <a:noFill/>
            <a:ln>
              <a:noFill/>
            </a:ln>
          </p:spPr>
        </p:pic>
        <p:sp>
          <p:nvSpPr>
            <p:cNvPr id="431" name="Google Shape;431;p57"/>
            <p:cNvSpPr txBox="1"/>
            <p:nvPr/>
          </p:nvSpPr>
          <p:spPr>
            <a:xfrm>
              <a:off x="4702625" y="871700"/>
              <a:ext cx="13587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omfortaa"/>
                  <a:ea typeface="Comfortaa"/>
                  <a:cs typeface="Comfortaa"/>
                  <a:sym typeface="Comfortaa"/>
                </a:rPr>
                <a:t>PARTY IT UP</a:t>
              </a:r>
              <a:endParaRPr b="0" i="0" sz="1200" u="none" cap="none" strike="noStrike">
                <a:solidFill>
                  <a:srgbClr val="FFFFFF"/>
                </a:solidFill>
                <a:latin typeface="Comfortaa"/>
                <a:ea typeface="Comfortaa"/>
                <a:cs typeface="Comfortaa"/>
                <a:sym typeface="Comfortaa"/>
              </a:endParaRPr>
            </a:p>
          </p:txBody>
        </p:sp>
        <p:sp>
          <p:nvSpPr>
            <p:cNvPr id="432" name="Google Shape;432;p57"/>
            <p:cNvSpPr txBox="1"/>
            <p:nvPr/>
          </p:nvSpPr>
          <p:spPr>
            <a:xfrm>
              <a:off x="6207475" y="871700"/>
              <a:ext cx="1316700" cy="393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omfortaa"/>
                  <a:ea typeface="Comfortaa"/>
                  <a:cs typeface="Comfortaa"/>
                  <a:sym typeface="Comfortaa"/>
                </a:rPr>
                <a:t>LIVE IT UP</a:t>
              </a:r>
              <a:endParaRPr b="0" i="0" sz="1200" u="none" cap="none" strike="noStrike">
                <a:solidFill>
                  <a:srgbClr val="FFFFFF"/>
                </a:solidFill>
                <a:latin typeface="Comfortaa"/>
                <a:ea typeface="Comfortaa"/>
                <a:cs typeface="Comfortaa"/>
                <a:sym typeface="Comfortaa"/>
              </a:endParaRPr>
            </a:p>
          </p:txBody>
        </p:sp>
        <p:sp>
          <p:nvSpPr>
            <p:cNvPr id="433" name="Google Shape;433;p57"/>
            <p:cNvSpPr txBox="1"/>
            <p:nvPr/>
          </p:nvSpPr>
          <p:spPr>
            <a:xfrm>
              <a:off x="7649575" y="940525"/>
              <a:ext cx="1316700" cy="245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Comfortaa"/>
                  <a:ea typeface="Comfortaa"/>
                  <a:cs typeface="Comfortaa"/>
                  <a:sym typeface="Comfortaa"/>
                </a:rPr>
                <a:t>YOLO</a:t>
              </a:r>
              <a:endParaRPr b="0" i="0" sz="1200" u="none" cap="none" strike="noStrike">
                <a:solidFill>
                  <a:srgbClr val="FFFFFF"/>
                </a:solidFill>
                <a:latin typeface="Comfortaa"/>
                <a:ea typeface="Comfortaa"/>
                <a:cs typeface="Comfortaa"/>
                <a:sym typeface="Comfortaa"/>
              </a:endParaRPr>
            </a:p>
          </p:txBody>
        </p:sp>
        <p:sp>
          <p:nvSpPr>
            <p:cNvPr id="434" name="Google Shape;434;p57"/>
            <p:cNvSpPr txBox="1"/>
            <p:nvPr/>
          </p:nvSpPr>
          <p:spPr>
            <a:xfrm>
              <a:off x="3574000" y="1372500"/>
              <a:ext cx="11286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mfortaa"/>
                  <a:ea typeface="Comfortaa"/>
                  <a:cs typeface="Comfortaa"/>
                  <a:sym typeface="Comfortaa"/>
                </a:rPr>
                <a:t>Number of Attendees</a:t>
              </a:r>
              <a:endParaRPr b="0" i="0" sz="1100" u="none" cap="none" strike="noStrike">
                <a:solidFill>
                  <a:srgbClr val="FFFFFF"/>
                </a:solidFill>
                <a:latin typeface="Comfortaa"/>
                <a:ea typeface="Comfortaa"/>
                <a:cs typeface="Comfortaa"/>
                <a:sym typeface="Comfortaa"/>
              </a:endParaRPr>
            </a:p>
          </p:txBody>
        </p:sp>
        <p:sp>
          <p:nvSpPr>
            <p:cNvPr id="435" name="Google Shape;435;p57"/>
            <p:cNvSpPr txBox="1"/>
            <p:nvPr/>
          </p:nvSpPr>
          <p:spPr>
            <a:xfrm>
              <a:off x="3574000" y="1890800"/>
              <a:ext cx="11286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mfortaa"/>
                  <a:ea typeface="Comfortaa"/>
                  <a:cs typeface="Comfortaa"/>
                  <a:sym typeface="Comfortaa"/>
                </a:rPr>
                <a:t>Bartender</a:t>
              </a:r>
              <a:endParaRPr b="0" i="0" sz="1100" u="none" cap="none" strike="noStrike">
                <a:solidFill>
                  <a:srgbClr val="FFFFFF"/>
                </a:solidFill>
                <a:latin typeface="Comfortaa"/>
                <a:ea typeface="Comfortaa"/>
                <a:cs typeface="Comfortaa"/>
                <a:sym typeface="Comfortaa"/>
              </a:endParaRPr>
            </a:p>
          </p:txBody>
        </p:sp>
        <p:sp>
          <p:nvSpPr>
            <p:cNvPr id="436" name="Google Shape;436;p57"/>
            <p:cNvSpPr txBox="1"/>
            <p:nvPr/>
          </p:nvSpPr>
          <p:spPr>
            <a:xfrm>
              <a:off x="3574000" y="2302475"/>
              <a:ext cx="11286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mfortaa"/>
                  <a:ea typeface="Comfortaa"/>
                  <a:cs typeface="Comfortaa"/>
                  <a:sym typeface="Comfortaa"/>
                </a:rPr>
                <a:t>Mixologist</a:t>
              </a:r>
              <a:endParaRPr b="0" i="0" sz="1100" u="none" cap="none" strike="noStrike">
                <a:solidFill>
                  <a:srgbClr val="FFFFFF"/>
                </a:solidFill>
                <a:latin typeface="Comfortaa"/>
                <a:ea typeface="Comfortaa"/>
                <a:cs typeface="Comfortaa"/>
                <a:sym typeface="Comfortaa"/>
              </a:endParaRPr>
            </a:p>
          </p:txBody>
        </p:sp>
        <p:sp>
          <p:nvSpPr>
            <p:cNvPr id="437" name="Google Shape;437;p57"/>
            <p:cNvSpPr txBox="1"/>
            <p:nvPr/>
          </p:nvSpPr>
          <p:spPr>
            <a:xfrm>
              <a:off x="3574000" y="2708450"/>
              <a:ext cx="12330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mfortaa"/>
                  <a:ea typeface="Comfortaa"/>
                  <a:cs typeface="Comfortaa"/>
                  <a:sym typeface="Comfortaa"/>
                </a:rPr>
                <a:t>Photographer</a:t>
              </a:r>
              <a:endParaRPr b="0" i="0" sz="1100" u="none" cap="none" strike="noStrike">
                <a:solidFill>
                  <a:srgbClr val="FFFFFF"/>
                </a:solidFill>
                <a:latin typeface="Comfortaa"/>
                <a:ea typeface="Comfortaa"/>
                <a:cs typeface="Comfortaa"/>
                <a:sym typeface="Comfortaa"/>
              </a:endParaRPr>
            </a:p>
          </p:txBody>
        </p:sp>
        <p:sp>
          <p:nvSpPr>
            <p:cNvPr id="438" name="Google Shape;438;p57"/>
            <p:cNvSpPr txBox="1"/>
            <p:nvPr/>
          </p:nvSpPr>
          <p:spPr>
            <a:xfrm>
              <a:off x="3574000" y="3176875"/>
              <a:ext cx="1128600" cy="314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mfortaa"/>
                  <a:ea typeface="Comfortaa"/>
                  <a:cs typeface="Comfortaa"/>
                  <a:sym typeface="Comfortaa"/>
                </a:rPr>
                <a:t>Sommelier</a:t>
              </a:r>
              <a:endParaRPr b="0" i="0" sz="1100" u="none" cap="none" strike="noStrike">
                <a:solidFill>
                  <a:srgbClr val="FFFFFF"/>
                </a:solidFill>
                <a:latin typeface="Comfortaa"/>
                <a:ea typeface="Comfortaa"/>
                <a:cs typeface="Comfortaa"/>
                <a:sym typeface="Comfortaa"/>
              </a:endParaRPr>
            </a:p>
          </p:txBody>
        </p:sp>
        <p:sp>
          <p:nvSpPr>
            <p:cNvPr id="439" name="Google Shape;439;p57"/>
            <p:cNvSpPr txBox="1"/>
            <p:nvPr/>
          </p:nvSpPr>
          <p:spPr>
            <a:xfrm>
              <a:off x="3574000" y="3600800"/>
              <a:ext cx="11286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FFFFFF"/>
                  </a:solidFill>
                  <a:latin typeface="Comfortaa"/>
                  <a:ea typeface="Comfortaa"/>
                  <a:cs typeface="Comfortaa"/>
                  <a:sym typeface="Comfortaa"/>
                </a:rPr>
                <a:t>Sushi Chef</a:t>
              </a:r>
              <a:endParaRPr b="0" i="0" sz="1100" u="none" cap="none" strike="noStrike">
                <a:solidFill>
                  <a:srgbClr val="FFFFFF"/>
                </a:solidFill>
                <a:latin typeface="Comfortaa"/>
                <a:ea typeface="Comfortaa"/>
                <a:cs typeface="Comfortaa"/>
                <a:sym typeface="Comfortaa"/>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8"/>
          <p:cNvSpPr txBox="1"/>
          <p:nvPr>
            <p:ph idx="12" type="sldNum"/>
          </p:nvPr>
        </p:nvSpPr>
        <p:spPr>
          <a:xfrm>
            <a:off x="8472450" y="4870471"/>
            <a:ext cx="548700" cy="1863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45" name="Google Shape;445;p58"/>
          <p:cNvSpPr txBox="1"/>
          <p:nvPr/>
        </p:nvSpPr>
        <p:spPr>
          <a:xfrm>
            <a:off x="0" y="229900"/>
            <a:ext cx="9144000" cy="65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Marketing Plan</a:t>
            </a:r>
            <a:endParaRPr b="0" i="0" sz="1400" u="none" cap="none" strike="noStrike">
              <a:solidFill>
                <a:srgbClr val="999999"/>
              </a:solidFill>
              <a:latin typeface="Comfortaa"/>
              <a:ea typeface="Comfortaa"/>
              <a:cs typeface="Comfortaa"/>
              <a:sym typeface="Comfortaa"/>
            </a:endParaRPr>
          </a:p>
        </p:txBody>
      </p:sp>
      <p:pic>
        <p:nvPicPr>
          <p:cNvPr descr="A close up of a logo&#10;&#10;Description automatically generated" id="446" name="Google Shape;446;p58"/>
          <p:cNvPicPr preferRelativeResize="0"/>
          <p:nvPr/>
        </p:nvPicPr>
        <p:blipFill rotWithShape="1">
          <a:blip r:embed="rId3">
            <a:alphaModFix/>
          </a:blip>
          <a:srcRect b="0" l="0" r="0" t="0"/>
          <a:stretch/>
        </p:blipFill>
        <p:spPr>
          <a:xfrm>
            <a:off x="987441" y="595042"/>
            <a:ext cx="2119609" cy="2119609"/>
          </a:xfrm>
          <a:prstGeom prst="rect">
            <a:avLst/>
          </a:prstGeom>
          <a:noFill/>
          <a:ln>
            <a:noFill/>
          </a:ln>
        </p:spPr>
      </p:pic>
      <p:pic>
        <p:nvPicPr>
          <p:cNvPr id="447" name="Google Shape;447;p58"/>
          <p:cNvPicPr preferRelativeResize="0"/>
          <p:nvPr/>
        </p:nvPicPr>
        <p:blipFill rotWithShape="1">
          <a:blip r:embed="rId4">
            <a:alphaModFix/>
          </a:blip>
          <a:srcRect b="0" l="0" r="0" t="0"/>
          <a:stretch/>
        </p:blipFill>
        <p:spPr>
          <a:xfrm>
            <a:off x="3787290" y="1592354"/>
            <a:ext cx="1961758" cy="2036255"/>
          </a:xfrm>
          <a:prstGeom prst="rect">
            <a:avLst/>
          </a:prstGeom>
          <a:noFill/>
          <a:ln>
            <a:noFill/>
          </a:ln>
        </p:spPr>
      </p:pic>
      <p:pic>
        <p:nvPicPr>
          <p:cNvPr descr="A picture containing object&#10;&#10;Description automatically generated" id="448" name="Google Shape;448;p58"/>
          <p:cNvPicPr preferRelativeResize="0"/>
          <p:nvPr/>
        </p:nvPicPr>
        <p:blipFill rotWithShape="1">
          <a:blip r:embed="rId5">
            <a:alphaModFix/>
          </a:blip>
          <a:srcRect b="0" l="0" r="0" t="0"/>
          <a:stretch/>
        </p:blipFill>
        <p:spPr>
          <a:xfrm>
            <a:off x="6366836" y="737943"/>
            <a:ext cx="1857634" cy="1833819"/>
          </a:xfrm>
          <a:prstGeom prst="rect">
            <a:avLst/>
          </a:prstGeom>
          <a:noFill/>
          <a:ln>
            <a:noFill/>
          </a:ln>
        </p:spPr>
      </p:pic>
      <p:pic>
        <p:nvPicPr>
          <p:cNvPr descr="A picture containing man, person&#10;&#10;Description automatically generated" id="449" name="Google Shape;449;p58"/>
          <p:cNvPicPr preferRelativeResize="0"/>
          <p:nvPr/>
        </p:nvPicPr>
        <p:blipFill rotWithShape="1">
          <a:blip r:embed="rId6">
            <a:alphaModFix/>
          </a:blip>
          <a:srcRect b="0" l="0" r="0" t="0"/>
          <a:stretch/>
        </p:blipFill>
        <p:spPr>
          <a:xfrm>
            <a:off x="1680881" y="2893764"/>
            <a:ext cx="1917174" cy="1976714"/>
          </a:xfrm>
          <a:prstGeom prst="rect">
            <a:avLst/>
          </a:prstGeom>
          <a:noFill/>
          <a:ln>
            <a:noFill/>
          </a:ln>
        </p:spPr>
      </p:pic>
      <p:pic>
        <p:nvPicPr>
          <p:cNvPr descr="A person posing for a picture&#10;&#10;Description automatically generated" id="450" name="Google Shape;450;p58"/>
          <p:cNvPicPr preferRelativeResize="0"/>
          <p:nvPr/>
        </p:nvPicPr>
        <p:blipFill rotWithShape="1">
          <a:blip r:embed="rId7">
            <a:alphaModFix/>
          </a:blip>
          <a:srcRect b="0" l="0" r="0" t="0"/>
          <a:stretch/>
        </p:blipFill>
        <p:spPr>
          <a:xfrm>
            <a:off x="5938292" y="2778994"/>
            <a:ext cx="2048161" cy="20481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9"/>
          <p:cNvSpPr/>
          <p:nvPr/>
        </p:nvSpPr>
        <p:spPr>
          <a:xfrm>
            <a:off x="537875" y="986125"/>
            <a:ext cx="8146800" cy="38211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59"/>
          <p:cNvSpPr txBox="1"/>
          <p:nvPr>
            <p:ph type="title"/>
          </p:nvPr>
        </p:nvSpPr>
        <p:spPr>
          <a:xfrm>
            <a:off x="311700" y="229900"/>
            <a:ext cx="8520600" cy="70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2800"/>
              <a:buFont typeface="Arial"/>
              <a:buNone/>
            </a:pPr>
            <a:r>
              <a:rPr b="1" lang="en">
                <a:solidFill>
                  <a:srgbClr val="999999"/>
                </a:solidFill>
                <a:latin typeface="Comfortaa"/>
                <a:ea typeface="Comfortaa"/>
                <a:cs typeface="Comfortaa"/>
                <a:sym typeface="Comfortaa"/>
              </a:rPr>
              <a:t>Competitive Analysis</a:t>
            </a:r>
            <a:endParaRPr sz="1400">
              <a:solidFill>
                <a:srgbClr val="999999"/>
              </a:solidFill>
              <a:latin typeface="Comfortaa"/>
              <a:ea typeface="Comfortaa"/>
              <a:cs typeface="Comfortaa"/>
              <a:sym typeface="Comfortaa"/>
            </a:endParaRPr>
          </a:p>
          <a:p>
            <a:pPr indent="0" lvl="0" marL="0" rtl="0" algn="ctr">
              <a:lnSpc>
                <a:spcPct val="100000"/>
              </a:lnSpc>
              <a:spcBef>
                <a:spcPts val="0"/>
              </a:spcBef>
              <a:spcAft>
                <a:spcPts val="0"/>
              </a:spcAft>
              <a:buSzPts val="2800"/>
              <a:buNone/>
            </a:pPr>
            <a:r>
              <a:t/>
            </a:r>
            <a:endParaRPr>
              <a:latin typeface="Pacifico"/>
              <a:ea typeface="Pacifico"/>
              <a:cs typeface="Pacifico"/>
              <a:sym typeface="Pacifico"/>
            </a:endParaRPr>
          </a:p>
        </p:txBody>
      </p:sp>
      <p:graphicFrame>
        <p:nvGraphicFramePr>
          <p:cNvPr id="457" name="Google Shape;457;p59"/>
          <p:cNvGraphicFramePr/>
          <p:nvPr/>
        </p:nvGraphicFramePr>
        <p:xfrm>
          <a:off x="589463" y="1047250"/>
          <a:ext cx="3000000" cy="3000000"/>
        </p:xfrm>
        <a:graphic>
          <a:graphicData uri="http://schemas.openxmlformats.org/drawingml/2006/table">
            <a:tbl>
              <a:tblPr>
                <a:noFill/>
                <a:tableStyleId>{248B7A6F-EA24-4542-B42D-55D23CAB7603}</a:tableStyleId>
              </a:tblPr>
              <a:tblGrid>
                <a:gridCol w="2091200"/>
                <a:gridCol w="1497375"/>
                <a:gridCol w="1451750"/>
                <a:gridCol w="1502150"/>
                <a:gridCol w="1502150"/>
              </a:tblGrid>
              <a:tr h="416500">
                <a:tc>
                  <a:txBody>
                    <a:bodyPr/>
                    <a:lstStyle/>
                    <a:p>
                      <a:pPr indent="0" lvl="0" marL="0" marR="0" rtl="0" algn="ctr">
                        <a:lnSpc>
                          <a:spcPct val="115000"/>
                        </a:lnSpc>
                        <a:spcBef>
                          <a:spcPts val="0"/>
                        </a:spcBef>
                        <a:spcAft>
                          <a:spcPts val="0"/>
                        </a:spcAft>
                        <a:buClr>
                          <a:srgbClr val="000000"/>
                        </a:buClr>
                        <a:buSzPts val="1600"/>
                        <a:buFont typeface="Arial"/>
                        <a:buNone/>
                      </a:pPr>
                      <a:r>
                        <a:rPr lang="en" sz="1600" u="none" cap="none" strike="noStrike"/>
                        <a:t> </a:t>
                      </a:r>
                      <a:endParaRPr sz="1600" u="none" cap="none" strike="noStrike"/>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EFEFE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      </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EFEFEF"/>
                    </a:solidFill>
                  </a:tcPr>
                </a:tc>
                <a:tc>
                  <a:txBody>
                    <a:bodyPr/>
                    <a:lstStyle/>
                    <a:p>
                      <a:pPr indent="0" lvl="0" marL="0" marR="0" rtl="0" algn="ctr">
                        <a:lnSpc>
                          <a:spcPct val="115000"/>
                        </a:lnSpc>
                        <a:spcBef>
                          <a:spcPts val="0"/>
                        </a:spcBef>
                        <a:spcAft>
                          <a:spcPts val="0"/>
                        </a:spcAft>
                        <a:buClr>
                          <a:srgbClr val="000000"/>
                        </a:buClr>
                        <a:buSzPts val="1000"/>
                        <a:buFont typeface="Arial"/>
                        <a:buNone/>
                      </a:pPr>
                      <a:r>
                        <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EFEFEF"/>
                    </a:solidFill>
                  </a:tcPr>
                </a:tc>
                <a:tc>
                  <a:txBody>
                    <a:bodyPr/>
                    <a:lstStyle/>
                    <a:p>
                      <a:pPr indent="0" lvl="0" marL="0" marR="0" rtl="0" algn="ctr">
                        <a:lnSpc>
                          <a:spcPct val="115000"/>
                        </a:lnSpc>
                        <a:spcBef>
                          <a:spcPts val="0"/>
                        </a:spcBef>
                        <a:spcAft>
                          <a:spcPts val="0"/>
                        </a:spcAft>
                        <a:buClr>
                          <a:srgbClr val="000000"/>
                        </a:buClr>
                        <a:buSzPts val="1000"/>
                        <a:buFont typeface="Arial"/>
                        <a:buNone/>
                      </a:pPr>
                      <a:r>
                        <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EFEFEF"/>
                    </a:solidFill>
                  </a:tcPr>
                </a:tc>
                <a:tc>
                  <a:txBody>
                    <a:bodyPr/>
                    <a:lstStyle/>
                    <a:p>
                      <a:pPr indent="0" lvl="0" marL="0" marR="0" rtl="0" algn="ctr">
                        <a:lnSpc>
                          <a:spcPct val="115000"/>
                        </a:lnSpc>
                        <a:spcBef>
                          <a:spcPts val="0"/>
                        </a:spcBef>
                        <a:spcAft>
                          <a:spcPts val="0"/>
                        </a:spcAft>
                        <a:buClr>
                          <a:srgbClr val="000000"/>
                        </a:buClr>
                        <a:buSzPts val="1000"/>
                        <a:buFont typeface="Arial"/>
                        <a:buNone/>
                      </a:pPr>
                      <a:r>
                        <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EFEFEF"/>
                    </a:solidFill>
                  </a:tcPr>
                </a:tc>
              </a:tr>
              <a:tr h="2978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On Demand Time</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00FF00"/>
                          </a:solidFill>
                          <a:latin typeface="Comfortaa"/>
                          <a:ea typeface="Comfortaa"/>
                          <a:cs typeface="Comfortaa"/>
                          <a:sym typeface="Comfortaa"/>
                        </a:rPr>
                        <a:t>✔️</a:t>
                      </a:r>
                      <a:endParaRPr sz="1000" u="none" cap="none" strike="noStrike">
                        <a:solidFill>
                          <a:srgbClr val="00FF00"/>
                        </a:solidFill>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310975">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Talent Selection w/photos</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00FF00"/>
                          </a:solidFill>
                          <a:latin typeface="Comfortaa"/>
                          <a:ea typeface="Comfortaa"/>
                          <a:cs typeface="Comfortaa"/>
                          <a:sym typeface="Comfortaa"/>
                        </a:rPr>
                        <a:t>✔️</a:t>
                      </a:r>
                      <a:endParaRPr sz="1000" u="none" cap="none" strike="noStrike">
                        <a:solidFill>
                          <a:srgbClr val="00FF00"/>
                        </a:solidFill>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2978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Special Instructions</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00FF00"/>
                          </a:solidFill>
                          <a:latin typeface="Comfortaa"/>
                          <a:ea typeface="Comfortaa"/>
                          <a:cs typeface="Comfortaa"/>
                          <a:sym typeface="Comfortaa"/>
                        </a:rPr>
                        <a:t>✔️</a:t>
                      </a:r>
                      <a:endParaRPr sz="1000" u="none" cap="none" strike="noStrike">
                        <a:solidFill>
                          <a:srgbClr val="00FF00"/>
                        </a:solidFill>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 directly</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2978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Staff Location Status </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00FF00"/>
                          </a:solidFill>
                          <a:latin typeface="Comfortaa"/>
                          <a:ea typeface="Comfortaa"/>
                          <a:cs typeface="Comfortaa"/>
                          <a:sym typeface="Comfortaa"/>
                        </a:rPr>
                        <a:t>✔️</a:t>
                      </a:r>
                      <a:endParaRPr sz="1000" u="none" cap="none" strike="noStrike">
                        <a:solidFill>
                          <a:srgbClr val="00FF00"/>
                        </a:solidFill>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2978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Two-way Rating</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00FF00"/>
                          </a:solidFill>
                          <a:latin typeface="Comfortaa"/>
                          <a:ea typeface="Comfortaa"/>
                          <a:cs typeface="Comfortaa"/>
                          <a:sym typeface="Comfortaa"/>
                        </a:rPr>
                        <a:t>✔️</a:t>
                      </a:r>
                      <a:endParaRPr sz="1000" u="none" cap="none" strike="noStrike">
                        <a:solidFill>
                          <a:srgbClr val="00FF00"/>
                        </a:solidFill>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 one way</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2978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Background check</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solidFill>
                            <a:srgbClr val="00FF00"/>
                          </a:solidFill>
                          <a:latin typeface="Comfortaa"/>
                          <a:ea typeface="Comfortaa"/>
                          <a:cs typeface="Comfortaa"/>
                          <a:sym typeface="Comfortaa"/>
                        </a:rPr>
                        <a:t>✔️</a:t>
                      </a:r>
                      <a:endParaRPr sz="1000" u="none" cap="none" strike="noStrike">
                        <a:solidFill>
                          <a:srgbClr val="00FF00"/>
                        </a:solidFill>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2978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Pricing</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Vary per role</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$21.50/hr</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Varies</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Varies</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2978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No Payroll Taxes</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chemeClr val="dk1"/>
                        </a:buClr>
                        <a:buSzPts val="1000"/>
                        <a:buFont typeface="Arial"/>
                        <a:buNone/>
                      </a:pPr>
                      <a:r>
                        <a:rPr lang="en" sz="1000" u="none" cap="none" strike="noStrike">
                          <a:solidFill>
                            <a:schemeClr val="dk1"/>
                          </a:solidFill>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18%</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chemeClr val="dk1"/>
                        </a:buClr>
                        <a:buSzPts val="1000"/>
                        <a:buFont typeface="Arial"/>
                        <a:buNone/>
                      </a:pPr>
                      <a:r>
                        <a:rPr lang="en" sz="1000" u="none" cap="none" strike="noStrike">
                          <a:solidFill>
                            <a:schemeClr val="dk1"/>
                          </a:solidFill>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chemeClr val="dk1"/>
                        </a:buClr>
                        <a:buSzPts val="1000"/>
                        <a:buFont typeface="Arial"/>
                        <a:buNone/>
                      </a:pPr>
                      <a:r>
                        <a:rPr lang="en" sz="1000" u="none" cap="none" strike="noStrike">
                          <a:solidFill>
                            <a:schemeClr val="dk1"/>
                          </a:solidFill>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297800">
                <a:tc>
                  <a:txBody>
                    <a:bodyPr/>
                    <a:lstStyle/>
                    <a:p>
                      <a:pPr indent="0" lvl="0" marL="0" marR="0" rtl="0" algn="ctr">
                        <a:lnSpc>
                          <a:spcPct val="100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Transaction Fees</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$9.95</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7%</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2978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Service Fee</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25%</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15%</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10% from model</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26%</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r h="297800">
                <a:tc>
                  <a:txBody>
                    <a:bodyPr/>
                    <a:lstStyle/>
                    <a:p>
                      <a:pPr indent="0" lvl="0" marL="0" marR="0" rtl="0" algn="ctr">
                        <a:lnSpc>
                          <a:spcPct val="115000"/>
                        </a:lnSpc>
                        <a:spcBef>
                          <a:spcPts val="0"/>
                        </a:spcBef>
                        <a:spcAft>
                          <a:spcPts val="0"/>
                        </a:spcAft>
                        <a:buClr>
                          <a:srgbClr val="000000"/>
                        </a:buClr>
                        <a:buSzPts val="1000"/>
                        <a:buFont typeface="Arial"/>
                        <a:buNone/>
                      </a:pPr>
                      <a:r>
                        <a:rPr b="1" lang="en" sz="1000" u="none" cap="none" strike="noStrike">
                          <a:latin typeface="Comfortaa"/>
                          <a:ea typeface="Comfortaa"/>
                          <a:cs typeface="Comfortaa"/>
                          <a:sym typeface="Comfortaa"/>
                        </a:rPr>
                        <a:t>Location</a:t>
                      </a:r>
                      <a:endParaRPr b="1"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3F3F3"/>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CA, NV, FL</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NY</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Global</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c>
                  <a:txBody>
                    <a:bodyPr/>
                    <a:lstStyle/>
                    <a:p>
                      <a:pPr indent="0" lvl="0" marL="0" marR="0" rtl="0" algn="ctr">
                        <a:lnSpc>
                          <a:spcPct val="115000"/>
                        </a:lnSpc>
                        <a:spcBef>
                          <a:spcPts val="0"/>
                        </a:spcBef>
                        <a:spcAft>
                          <a:spcPts val="0"/>
                        </a:spcAft>
                        <a:buClr>
                          <a:srgbClr val="000000"/>
                        </a:buClr>
                        <a:buSzPts val="1000"/>
                        <a:buFont typeface="Arial"/>
                        <a:buNone/>
                      </a:pPr>
                      <a:r>
                        <a:rPr lang="en" sz="1000" u="none" cap="none" strike="noStrike">
                          <a:latin typeface="Comfortaa"/>
                          <a:ea typeface="Comfortaa"/>
                          <a:cs typeface="Comfortaa"/>
                          <a:sym typeface="Comfortaa"/>
                        </a:rPr>
                        <a:t>US, Canada, UK</a:t>
                      </a:r>
                      <a:endParaRPr sz="1000" u="none" cap="none" strike="noStrike">
                        <a:latin typeface="Comfortaa"/>
                        <a:ea typeface="Comfortaa"/>
                        <a:cs typeface="Comfortaa"/>
                        <a:sym typeface="Comfortaa"/>
                      </a:endParaRPr>
                    </a:p>
                  </a:txBody>
                  <a:tcPr marT="45700" marB="45700" marR="45700" marL="45700" anchor="ctr">
                    <a:lnL cap="flat" cmpd="sng" w="28575">
                      <a:solidFill>
                        <a:srgbClr val="999999"/>
                      </a:solidFill>
                      <a:prstDash val="solid"/>
                      <a:round/>
                      <a:headEnd len="sm" w="sm" type="none"/>
                      <a:tailEnd len="sm" w="sm" type="none"/>
                    </a:lnL>
                    <a:lnR cap="flat" cmpd="sng" w="28575">
                      <a:solidFill>
                        <a:srgbClr val="999999"/>
                      </a:solidFill>
                      <a:prstDash val="solid"/>
                      <a:round/>
                      <a:headEnd len="sm" w="sm" type="none"/>
                      <a:tailEnd len="sm" w="sm" type="none"/>
                    </a:lnR>
                    <a:lnT cap="flat" cmpd="sng" w="28575">
                      <a:solidFill>
                        <a:srgbClr val="999999"/>
                      </a:solidFill>
                      <a:prstDash val="solid"/>
                      <a:round/>
                      <a:headEnd len="sm" w="sm" type="none"/>
                      <a:tailEnd len="sm" w="sm" type="none"/>
                    </a:lnT>
                    <a:lnB cap="flat" cmpd="sng" w="28575">
                      <a:solidFill>
                        <a:srgbClr val="999999"/>
                      </a:solidFill>
                      <a:prstDash val="solid"/>
                      <a:round/>
                      <a:headEnd len="sm" w="sm" type="none"/>
                      <a:tailEnd len="sm" w="sm" type="none"/>
                    </a:lnB>
                    <a:solidFill>
                      <a:srgbClr val="FFFFFF"/>
                    </a:solidFill>
                  </a:tcPr>
                </a:tc>
              </a:tr>
            </a:tbl>
          </a:graphicData>
        </a:graphic>
      </p:graphicFrame>
      <p:sp>
        <p:nvSpPr>
          <p:cNvPr id="458" name="Google Shape;458;p59"/>
          <p:cNvSpPr txBox="1"/>
          <p:nvPr>
            <p:ph idx="12" type="sldNum"/>
          </p:nvPr>
        </p:nvSpPr>
        <p:spPr>
          <a:xfrm>
            <a:off x="8472450" y="4850521"/>
            <a:ext cx="548700" cy="206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59" name="Google Shape;459;p59"/>
          <p:cNvPicPr preferRelativeResize="0"/>
          <p:nvPr/>
        </p:nvPicPr>
        <p:blipFill rotWithShape="1">
          <a:blip r:embed="rId3">
            <a:alphaModFix/>
          </a:blip>
          <a:srcRect b="0" l="0" r="0" t="0"/>
          <a:stretch/>
        </p:blipFill>
        <p:spPr>
          <a:xfrm>
            <a:off x="4312525" y="1071588"/>
            <a:ext cx="1155773" cy="393600"/>
          </a:xfrm>
          <a:prstGeom prst="rect">
            <a:avLst/>
          </a:prstGeom>
          <a:noFill/>
          <a:ln>
            <a:noFill/>
          </a:ln>
        </p:spPr>
      </p:pic>
      <p:pic>
        <p:nvPicPr>
          <p:cNvPr id="460" name="Google Shape;460;p59"/>
          <p:cNvPicPr preferRelativeResize="0"/>
          <p:nvPr/>
        </p:nvPicPr>
        <p:blipFill rotWithShape="1">
          <a:blip r:embed="rId4">
            <a:alphaModFix/>
          </a:blip>
          <a:srcRect b="0" l="0" r="0" t="0"/>
          <a:stretch/>
        </p:blipFill>
        <p:spPr>
          <a:xfrm>
            <a:off x="5759250" y="1097280"/>
            <a:ext cx="1222025" cy="296250"/>
          </a:xfrm>
          <a:prstGeom prst="rect">
            <a:avLst/>
          </a:prstGeom>
          <a:noFill/>
          <a:ln>
            <a:noFill/>
          </a:ln>
        </p:spPr>
      </p:pic>
      <p:pic>
        <p:nvPicPr>
          <p:cNvPr id="461" name="Google Shape;461;p59"/>
          <p:cNvPicPr preferRelativeResize="0"/>
          <p:nvPr/>
        </p:nvPicPr>
        <p:blipFill rotWithShape="1">
          <a:blip r:embed="rId5">
            <a:alphaModFix/>
          </a:blip>
          <a:srcRect b="0" l="0" r="0" t="0"/>
          <a:stretch/>
        </p:blipFill>
        <p:spPr>
          <a:xfrm>
            <a:off x="7198600" y="1120263"/>
            <a:ext cx="388831" cy="296250"/>
          </a:xfrm>
          <a:prstGeom prst="rect">
            <a:avLst/>
          </a:prstGeom>
          <a:noFill/>
          <a:ln>
            <a:noFill/>
          </a:ln>
        </p:spPr>
      </p:pic>
      <p:pic>
        <p:nvPicPr>
          <p:cNvPr id="462" name="Google Shape;462;p59"/>
          <p:cNvPicPr preferRelativeResize="0"/>
          <p:nvPr/>
        </p:nvPicPr>
        <p:blipFill rotWithShape="1">
          <a:blip r:embed="rId6">
            <a:alphaModFix/>
          </a:blip>
          <a:srcRect b="0" l="0" r="0" t="0"/>
          <a:stretch/>
        </p:blipFill>
        <p:spPr>
          <a:xfrm>
            <a:off x="7544575" y="1165225"/>
            <a:ext cx="1022325" cy="206300"/>
          </a:xfrm>
          <a:prstGeom prst="rect">
            <a:avLst/>
          </a:prstGeom>
          <a:noFill/>
          <a:ln>
            <a:noFill/>
          </a:ln>
        </p:spPr>
      </p:pic>
      <p:cxnSp>
        <p:nvCxnSpPr>
          <p:cNvPr id="463" name="Google Shape;463;p59"/>
          <p:cNvCxnSpPr/>
          <p:nvPr/>
        </p:nvCxnSpPr>
        <p:spPr>
          <a:xfrm>
            <a:off x="593900" y="3267400"/>
            <a:ext cx="8090700" cy="0"/>
          </a:xfrm>
          <a:prstGeom prst="straightConnector1">
            <a:avLst/>
          </a:prstGeom>
          <a:noFill/>
          <a:ln cap="flat" cmpd="sng" w="38100">
            <a:solidFill>
              <a:schemeClr val="dk2"/>
            </a:solidFill>
            <a:prstDash val="solid"/>
            <a:round/>
            <a:headEnd len="sm" w="sm" type="none"/>
            <a:tailEnd len="sm" w="sm" type="none"/>
          </a:ln>
        </p:spPr>
      </p:cxnSp>
      <p:cxnSp>
        <p:nvCxnSpPr>
          <p:cNvPr id="464" name="Google Shape;464;p59"/>
          <p:cNvCxnSpPr/>
          <p:nvPr/>
        </p:nvCxnSpPr>
        <p:spPr>
          <a:xfrm>
            <a:off x="565925" y="4454925"/>
            <a:ext cx="8090700" cy="0"/>
          </a:xfrm>
          <a:prstGeom prst="straightConnector1">
            <a:avLst/>
          </a:prstGeom>
          <a:noFill/>
          <a:ln cap="flat" cmpd="sng" w="38100">
            <a:solidFill>
              <a:schemeClr val="dk2"/>
            </a:solidFill>
            <a:prstDash val="solid"/>
            <a:round/>
            <a:headEnd len="sm" w="sm" type="none"/>
            <a:tailEnd len="sm" w="sm" type="none"/>
          </a:ln>
        </p:spPr>
      </p:cxnSp>
      <p:cxnSp>
        <p:nvCxnSpPr>
          <p:cNvPr id="465" name="Google Shape;465;p59"/>
          <p:cNvCxnSpPr/>
          <p:nvPr/>
        </p:nvCxnSpPr>
        <p:spPr>
          <a:xfrm>
            <a:off x="565925" y="1465175"/>
            <a:ext cx="8090700" cy="0"/>
          </a:xfrm>
          <a:prstGeom prst="straightConnector1">
            <a:avLst/>
          </a:prstGeom>
          <a:noFill/>
          <a:ln cap="flat" cmpd="sng" w="38100">
            <a:solidFill>
              <a:schemeClr val="dk2"/>
            </a:solidFill>
            <a:prstDash val="solid"/>
            <a:round/>
            <a:headEnd len="sm" w="sm" type="none"/>
            <a:tailEnd len="sm" w="sm" type="none"/>
          </a:ln>
        </p:spPr>
      </p:cxnSp>
      <p:pic>
        <p:nvPicPr>
          <p:cNvPr id="466" name="Google Shape;466;p59"/>
          <p:cNvPicPr preferRelativeResize="0"/>
          <p:nvPr/>
        </p:nvPicPr>
        <p:blipFill rotWithShape="1">
          <a:blip r:embed="rId7">
            <a:alphaModFix/>
          </a:blip>
          <a:srcRect b="0" l="0" r="0" t="0"/>
          <a:stretch/>
        </p:blipFill>
        <p:spPr>
          <a:xfrm>
            <a:off x="3086525" y="1120275"/>
            <a:ext cx="1036850" cy="296250"/>
          </a:xfrm>
          <a:prstGeom prst="rect">
            <a:avLst/>
          </a:prstGeom>
          <a:noFill/>
          <a:ln>
            <a:noFill/>
          </a:ln>
        </p:spPr>
      </p:pic>
      <p:pic>
        <p:nvPicPr>
          <p:cNvPr id="467" name="Google Shape;467;p59"/>
          <p:cNvPicPr preferRelativeResize="0"/>
          <p:nvPr/>
        </p:nvPicPr>
        <p:blipFill rotWithShape="1">
          <a:blip r:embed="rId8">
            <a:alphaModFix/>
          </a:blip>
          <a:srcRect b="0" l="0" r="0" t="0"/>
          <a:stretch/>
        </p:blipFill>
        <p:spPr>
          <a:xfrm>
            <a:off x="2761488" y="1060935"/>
            <a:ext cx="364752" cy="368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Financials</a:t>
            </a:r>
            <a:endParaRPr/>
          </a:p>
        </p:txBody>
      </p:sp>
      <p:sp>
        <p:nvSpPr>
          <p:cNvPr id="473" name="Google Shape;47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pic>
        <p:nvPicPr>
          <p:cNvPr id="474" name="Google Shape;474;p60"/>
          <p:cNvPicPr preferRelativeResize="0"/>
          <p:nvPr/>
        </p:nvPicPr>
        <p:blipFill rotWithShape="1">
          <a:blip r:embed="rId3">
            <a:alphaModFix/>
          </a:blip>
          <a:srcRect b="0" l="0" r="0" t="0"/>
          <a:stretch/>
        </p:blipFill>
        <p:spPr>
          <a:xfrm>
            <a:off x="202400" y="1152475"/>
            <a:ext cx="8739201" cy="2899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1"/>
          <p:cNvSpPr txBox="1"/>
          <p:nvPr>
            <p:ph type="title"/>
          </p:nvPr>
        </p:nvSpPr>
        <p:spPr>
          <a:xfrm>
            <a:off x="311700" y="445025"/>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999999"/>
                </a:solidFill>
                <a:latin typeface="Comfortaa"/>
                <a:ea typeface="Comfortaa"/>
                <a:cs typeface="Comfortaa"/>
                <a:sym typeface="Comfortaa"/>
              </a:rPr>
              <a:t>Together, We Slay with EventSlay!</a:t>
            </a:r>
            <a:endParaRPr b="1">
              <a:solidFill>
                <a:srgbClr val="999999"/>
              </a:solidFill>
              <a:latin typeface="Comfortaa"/>
              <a:ea typeface="Comfortaa"/>
              <a:cs typeface="Comfortaa"/>
              <a:sym typeface="Comfortaa"/>
            </a:endParaRPr>
          </a:p>
        </p:txBody>
      </p:sp>
      <p:sp>
        <p:nvSpPr>
          <p:cNvPr id="480" name="Google Shape;480;p61"/>
          <p:cNvSpPr txBox="1"/>
          <p:nvPr>
            <p:ph idx="12" type="sldNum"/>
          </p:nvPr>
        </p:nvSpPr>
        <p:spPr>
          <a:xfrm>
            <a:off x="8481450" y="4951927"/>
            <a:ext cx="548700" cy="144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81" name="Google Shape;481;p61"/>
          <p:cNvPicPr preferRelativeResize="0"/>
          <p:nvPr/>
        </p:nvPicPr>
        <p:blipFill rotWithShape="1">
          <a:blip r:embed="rId3">
            <a:alphaModFix/>
          </a:blip>
          <a:srcRect b="0" l="0" r="0" t="0"/>
          <a:stretch/>
        </p:blipFill>
        <p:spPr>
          <a:xfrm>
            <a:off x="1231550" y="1460650"/>
            <a:ext cx="2739701" cy="1880175"/>
          </a:xfrm>
          <a:prstGeom prst="rect">
            <a:avLst/>
          </a:prstGeom>
          <a:noFill/>
          <a:ln>
            <a:noFill/>
          </a:ln>
        </p:spPr>
      </p:pic>
      <p:pic>
        <p:nvPicPr>
          <p:cNvPr id="482" name="Google Shape;482;p61"/>
          <p:cNvPicPr preferRelativeResize="0"/>
          <p:nvPr/>
        </p:nvPicPr>
        <p:blipFill rotWithShape="1">
          <a:blip r:embed="rId4">
            <a:alphaModFix/>
          </a:blip>
          <a:srcRect b="0" l="0" r="0" t="0"/>
          <a:stretch/>
        </p:blipFill>
        <p:spPr>
          <a:xfrm>
            <a:off x="4814300" y="1460650"/>
            <a:ext cx="2810650" cy="1912476"/>
          </a:xfrm>
          <a:prstGeom prst="rect">
            <a:avLst/>
          </a:prstGeom>
          <a:noFill/>
          <a:ln>
            <a:noFill/>
          </a:ln>
        </p:spPr>
      </p:pic>
      <p:sp>
        <p:nvSpPr>
          <p:cNvPr id="483" name="Google Shape;483;p61"/>
          <p:cNvSpPr/>
          <p:nvPr/>
        </p:nvSpPr>
        <p:spPr>
          <a:xfrm>
            <a:off x="4118425" y="2144325"/>
            <a:ext cx="548700" cy="545100"/>
          </a:xfrm>
          <a:prstGeom prst="stripedRightArrow">
            <a:avLst>
              <a:gd fmla="val 50000" name="adj1"/>
              <a:gd fmla="val 50000" name="adj2"/>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61"/>
          <p:cNvSpPr txBox="1"/>
          <p:nvPr>
            <p:ph type="title"/>
          </p:nvPr>
        </p:nvSpPr>
        <p:spPr>
          <a:xfrm>
            <a:off x="371625" y="3765050"/>
            <a:ext cx="8520600" cy="623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1600">
                <a:solidFill>
                  <a:srgbClr val="999999"/>
                </a:solidFill>
                <a:latin typeface="Comfortaa"/>
                <a:ea typeface="Comfortaa"/>
                <a:cs typeface="Comfortaa"/>
                <a:sym typeface="Comfortaa"/>
              </a:rPr>
              <a:t>THANK YOU!</a:t>
            </a:r>
            <a:br>
              <a:rPr b="1" lang="en" sz="1600">
                <a:solidFill>
                  <a:srgbClr val="999999"/>
                </a:solidFill>
                <a:latin typeface="Comfortaa"/>
                <a:ea typeface="Comfortaa"/>
                <a:cs typeface="Comfortaa"/>
                <a:sym typeface="Comfortaa"/>
              </a:rPr>
            </a:br>
            <a:r>
              <a:rPr b="1" lang="en" sz="2000" u="sng">
                <a:solidFill>
                  <a:schemeClr val="hlink"/>
                </a:solidFill>
                <a:latin typeface="Comfortaa"/>
                <a:ea typeface="Comfortaa"/>
                <a:cs typeface="Comfortaa"/>
                <a:sym typeface="Comfortaa"/>
                <a:hlinkClick r:id="rId5"/>
              </a:rPr>
              <a:t>ania.puczylowska.2020@anderson.ucla.edu</a:t>
            </a:r>
            <a:br>
              <a:rPr b="1" lang="en">
                <a:solidFill>
                  <a:srgbClr val="999999"/>
                </a:solidFill>
                <a:latin typeface="Comfortaa"/>
                <a:ea typeface="Comfortaa"/>
                <a:cs typeface="Comfortaa"/>
                <a:sym typeface="Comfortaa"/>
              </a:rPr>
            </a:br>
            <a:r>
              <a:rPr b="1" lang="en" sz="2000">
                <a:solidFill>
                  <a:srgbClr val="999999"/>
                </a:solidFill>
                <a:latin typeface="Comfortaa"/>
                <a:ea typeface="Comfortaa"/>
                <a:cs typeface="Comfortaa"/>
                <a:sym typeface="Comfortaa"/>
              </a:rPr>
              <a:t>305.546.3113</a:t>
            </a:r>
            <a:endParaRPr b="1" sz="2000">
              <a:solidFill>
                <a:srgbClr val="999999"/>
              </a:solidFill>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Google Shape;489;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999999"/>
                </a:solidFill>
                <a:latin typeface="Comfortaa"/>
                <a:ea typeface="Comfortaa"/>
                <a:cs typeface="Comfortaa"/>
                <a:sym typeface="Comfortaa"/>
              </a:rPr>
              <a:t>Appendix</a:t>
            </a:r>
            <a:endParaRPr b="1">
              <a:solidFill>
                <a:srgbClr val="999999"/>
              </a:solidFill>
              <a:latin typeface="Comfortaa"/>
              <a:ea typeface="Comfortaa"/>
              <a:cs typeface="Comfortaa"/>
              <a:sym typeface="Comfortaa"/>
            </a:endParaRPr>
          </a:p>
        </p:txBody>
      </p:sp>
      <p:sp>
        <p:nvSpPr>
          <p:cNvPr id="490" name="Google Shape;490;p62"/>
          <p:cNvSpPr txBox="1"/>
          <p:nvPr>
            <p:ph idx="1" type="body"/>
          </p:nvPr>
        </p:nvSpPr>
        <p:spPr>
          <a:xfrm>
            <a:off x="311700" y="1168950"/>
            <a:ext cx="8520600" cy="360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latin typeface="Comfortaa"/>
                <a:ea typeface="Comfortaa"/>
                <a:cs typeface="Comfortaa"/>
                <a:sym typeface="Comfortaa"/>
              </a:rPr>
              <a:t>18.   US Revenue Growth</a:t>
            </a:r>
            <a:endParaRPr>
              <a:latin typeface="Comfortaa"/>
              <a:ea typeface="Comfortaa"/>
              <a:cs typeface="Comfortaa"/>
              <a:sym typeface="Comfortaa"/>
            </a:endParaRPr>
          </a:p>
          <a:p>
            <a:pPr indent="0" lvl="0" marL="0" rtl="0" algn="l">
              <a:lnSpc>
                <a:spcPct val="115000"/>
              </a:lnSpc>
              <a:spcBef>
                <a:spcPts val="0"/>
              </a:spcBef>
              <a:spcAft>
                <a:spcPts val="0"/>
              </a:spcAft>
              <a:buSzPts val="1800"/>
              <a:buNone/>
            </a:pPr>
            <a:r>
              <a:rPr lang="en">
                <a:latin typeface="Comfortaa"/>
                <a:ea typeface="Comfortaa"/>
                <a:cs typeface="Comfortaa"/>
                <a:sym typeface="Comfortaa"/>
              </a:rPr>
              <a:t>19.   Key Metrics</a:t>
            </a:r>
            <a:endParaRPr>
              <a:latin typeface="Comfortaa"/>
              <a:ea typeface="Comfortaa"/>
              <a:cs typeface="Comfortaa"/>
              <a:sym typeface="Comfortaa"/>
            </a:endParaRPr>
          </a:p>
          <a:p>
            <a:pPr indent="0" lvl="0" marL="0" rtl="0" algn="l">
              <a:lnSpc>
                <a:spcPct val="115000"/>
              </a:lnSpc>
              <a:spcBef>
                <a:spcPts val="0"/>
              </a:spcBef>
              <a:spcAft>
                <a:spcPts val="0"/>
              </a:spcAft>
              <a:buSzPts val="1800"/>
              <a:buNone/>
            </a:pPr>
            <a:r>
              <a:rPr lang="en">
                <a:latin typeface="Comfortaa"/>
                <a:ea typeface="Comfortaa"/>
                <a:cs typeface="Comfortaa"/>
                <a:sym typeface="Comfortaa"/>
              </a:rPr>
              <a:t>20.  Customer Acquisition Cost</a:t>
            </a:r>
            <a:endParaRPr>
              <a:latin typeface="Comfortaa"/>
              <a:ea typeface="Comfortaa"/>
              <a:cs typeface="Comfortaa"/>
              <a:sym typeface="Comfortaa"/>
            </a:endParaRPr>
          </a:p>
          <a:p>
            <a:pPr indent="0" lvl="0" marL="0" rtl="0" algn="l">
              <a:lnSpc>
                <a:spcPct val="115000"/>
              </a:lnSpc>
              <a:spcBef>
                <a:spcPts val="0"/>
              </a:spcBef>
              <a:spcAft>
                <a:spcPts val="0"/>
              </a:spcAft>
              <a:buSzPts val="1800"/>
              <a:buNone/>
            </a:pPr>
            <a:r>
              <a:rPr lang="en">
                <a:latin typeface="Comfortaa"/>
                <a:ea typeface="Comfortaa"/>
                <a:cs typeface="Comfortaa"/>
                <a:sym typeface="Comfortaa"/>
              </a:rPr>
              <a:t>21.   Customer Lifetime Value for Staff</a:t>
            </a:r>
            <a:endParaRPr>
              <a:latin typeface="Comfortaa"/>
              <a:ea typeface="Comfortaa"/>
              <a:cs typeface="Comfortaa"/>
              <a:sym typeface="Comfortaa"/>
            </a:endParaRPr>
          </a:p>
          <a:p>
            <a:pPr indent="0" lvl="0" marL="0" rtl="0" algn="l">
              <a:lnSpc>
                <a:spcPct val="115000"/>
              </a:lnSpc>
              <a:spcBef>
                <a:spcPts val="0"/>
              </a:spcBef>
              <a:spcAft>
                <a:spcPts val="0"/>
              </a:spcAft>
              <a:buSzPts val="1800"/>
              <a:buNone/>
            </a:pPr>
            <a:r>
              <a:rPr lang="en">
                <a:latin typeface="Comfortaa"/>
                <a:ea typeface="Comfortaa"/>
                <a:cs typeface="Comfortaa"/>
                <a:sym typeface="Comfortaa"/>
              </a:rPr>
              <a:t>22.  Use of Proceeds </a:t>
            </a:r>
            <a:endParaRPr>
              <a:latin typeface="Comfortaa"/>
              <a:ea typeface="Comfortaa"/>
              <a:cs typeface="Comfortaa"/>
              <a:sym typeface="Comfortaa"/>
            </a:endParaRPr>
          </a:p>
          <a:p>
            <a:pPr indent="0" lvl="0" marL="0" rtl="0" algn="l">
              <a:lnSpc>
                <a:spcPct val="115000"/>
              </a:lnSpc>
              <a:spcBef>
                <a:spcPts val="0"/>
              </a:spcBef>
              <a:spcAft>
                <a:spcPts val="0"/>
              </a:spcAft>
              <a:buSzPts val="1800"/>
              <a:buNone/>
            </a:pPr>
            <a:r>
              <a:rPr lang="en">
                <a:latin typeface="Comfortaa"/>
                <a:ea typeface="Comfortaa"/>
                <a:cs typeface="Comfortaa"/>
                <a:sym typeface="Comfortaa"/>
              </a:rPr>
              <a:t>23. 	B2B Persona</a:t>
            </a:r>
            <a:endParaRPr>
              <a:latin typeface="Comfortaa"/>
              <a:ea typeface="Comfortaa"/>
              <a:cs typeface="Comfortaa"/>
              <a:sym typeface="Comfortaa"/>
            </a:endParaRPr>
          </a:p>
          <a:p>
            <a:pPr indent="0" lvl="0" marL="0" rtl="0" algn="l">
              <a:lnSpc>
                <a:spcPct val="115000"/>
              </a:lnSpc>
              <a:spcBef>
                <a:spcPts val="0"/>
              </a:spcBef>
              <a:spcAft>
                <a:spcPts val="0"/>
              </a:spcAft>
              <a:buSzPts val="1800"/>
              <a:buNone/>
            </a:pPr>
            <a:r>
              <a:rPr lang="en">
                <a:latin typeface="Comfortaa"/>
                <a:ea typeface="Comfortaa"/>
                <a:cs typeface="Comfortaa"/>
                <a:sym typeface="Comfortaa"/>
              </a:rPr>
              <a:t>24. 	Financials- Key Takeaways</a:t>
            </a:r>
            <a:endParaRPr>
              <a:latin typeface="Comfortaa"/>
              <a:ea typeface="Comfortaa"/>
              <a:cs typeface="Comfortaa"/>
              <a:sym typeface="Comfortaa"/>
            </a:endParaRPr>
          </a:p>
          <a:p>
            <a:pPr indent="0" lvl="0" marL="0" rtl="0" algn="l">
              <a:lnSpc>
                <a:spcPct val="115000"/>
              </a:lnSpc>
              <a:spcBef>
                <a:spcPts val="0"/>
              </a:spcBef>
              <a:spcAft>
                <a:spcPts val="0"/>
              </a:spcAft>
              <a:buSzPts val="1800"/>
              <a:buNone/>
            </a:pPr>
            <a:r>
              <a:rPr lang="en">
                <a:latin typeface="Comfortaa"/>
                <a:ea typeface="Comfortaa"/>
                <a:cs typeface="Comfortaa"/>
                <a:sym typeface="Comfortaa"/>
              </a:rPr>
              <a:t>25.	Income Statement</a:t>
            </a:r>
            <a:endParaRPr>
              <a:latin typeface="Comfortaa"/>
              <a:ea typeface="Comfortaa"/>
              <a:cs typeface="Comfortaa"/>
              <a:sym typeface="Comfortaa"/>
            </a:endParaRPr>
          </a:p>
          <a:p>
            <a:pPr indent="0" lvl="0" marL="0" rtl="0" algn="l">
              <a:lnSpc>
                <a:spcPct val="115000"/>
              </a:lnSpc>
              <a:spcBef>
                <a:spcPts val="0"/>
              </a:spcBef>
              <a:spcAft>
                <a:spcPts val="0"/>
              </a:spcAft>
              <a:buSzPts val="1800"/>
              <a:buNone/>
            </a:pPr>
            <a:r>
              <a:rPr lang="en">
                <a:latin typeface="Comfortaa"/>
                <a:ea typeface="Comfortaa"/>
                <a:cs typeface="Comfortaa"/>
                <a:sym typeface="Comfortaa"/>
              </a:rPr>
              <a:t>26. 	Cash Flow</a:t>
            </a:r>
            <a:endParaRPr>
              <a:latin typeface="Comfortaa"/>
              <a:ea typeface="Comfortaa"/>
              <a:cs typeface="Comfortaa"/>
              <a:sym typeface="Comfortaa"/>
            </a:endParaRPr>
          </a:p>
          <a:p>
            <a:pPr indent="0" lvl="0" marL="0" rtl="0" algn="l">
              <a:lnSpc>
                <a:spcPct val="115000"/>
              </a:lnSpc>
              <a:spcBef>
                <a:spcPts val="0"/>
              </a:spcBef>
              <a:spcAft>
                <a:spcPts val="0"/>
              </a:spcAft>
              <a:buSzPts val="1800"/>
              <a:buNone/>
            </a:pPr>
            <a:r>
              <a:rPr lang="en">
                <a:latin typeface="Comfortaa"/>
                <a:ea typeface="Comfortaa"/>
                <a:cs typeface="Comfortaa"/>
                <a:sym typeface="Comfortaa"/>
              </a:rPr>
              <a:t>27. 	Balance Sheet</a:t>
            </a:r>
            <a:endParaRPr>
              <a:latin typeface="Comfortaa"/>
              <a:ea typeface="Comfortaa"/>
              <a:cs typeface="Comfortaa"/>
              <a:sym typeface="Comfortaa"/>
            </a:endParaRPr>
          </a:p>
          <a:p>
            <a:pPr indent="0" lvl="0" marL="0" rtl="0" algn="l">
              <a:lnSpc>
                <a:spcPct val="115000"/>
              </a:lnSpc>
              <a:spcBef>
                <a:spcPts val="0"/>
              </a:spcBef>
              <a:spcAft>
                <a:spcPts val="0"/>
              </a:spcAft>
              <a:buSzPts val="1800"/>
              <a:buNone/>
            </a:pPr>
            <a:r>
              <a:rPr lang="en">
                <a:latin typeface="Comfortaa"/>
                <a:ea typeface="Comfortaa"/>
                <a:cs typeface="Comfortaa"/>
                <a:sym typeface="Comfortaa"/>
              </a:rPr>
              <a:t>28.	Risks &amp; Mitigations</a:t>
            </a:r>
            <a:endParaRPr>
              <a:latin typeface="Comfortaa"/>
              <a:ea typeface="Comfortaa"/>
              <a:cs typeface="Comfortaa"/>
              <a:sym typeface="Comfortaa"/>
            </a:endParaRPr>
          </a:p>
          <a:p>
            <a:pPr indent="0" lvl="0" marL="0" rtl="0" algn="l">
              <a:lnSpc>
                <a:spcPct val="115000"/>
              </a:lnSpc>
              <a:spcBef>
                <a:spcPts val="0"/>
              </a:spcBef>
              <a:spcAft>
                <a:spcPts val="0"/>
              </a:spcAft>
              <a:buSzPts val="1800"/>
              <a:buNone/>
            </a:pPr>
            <a:r>
              <a:t/>
            </a:r>
            <a:endParaRPr/>
          </a:p>
          <a:p>
            <a:pPr indent="0" lvl="0" marL="457200" rtl="0" algn="l">
              <a:lnSpc>
                <a:spcPct val="115000"/>
              </a:lnSpc>
              <a:spcBef>
                <a:spcPts val="0"/>
              </a:spcBef>
              <a:spcAft>
                <a:spcPts val="0"/>
              </a:spcAft>
              <a:buSzPts val="1800"/>
              <a:buNone/>
            </a:pPr>
            <a:r>
              <a:t/>
            </a:r>
            <a:endParaRPr/>
          </a:p>
        </p:txBody>
      </p:sp>
      <p:sp>
        <p:nvSpPr>
          <p:cNvPr id="491" name="Google Shape;491;p62"/>
          <p:cNvSpPr txBox="1"/>
          <p:nvPr>
            <p:ph idx="12" type="sldNum"/>
          </p:nvPr>
        </p:nvSpPr>
        <p:spPr>
          <a:xfrm>
            <a:off x="8481450" y="4951927"/>
            <a:ext cx="548700" cy="144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pic>
        <p:nvPicPr>
          <p:cNvPr id="496" name="Google Shape;496;p63"/>
          <p:cNvPicPr preferRelativeResize="0"/>
          <p:nvPr/>
        </p:nvPicPr>
        <p:blipFill rotWithShape="1">
          <a:blip r:embed="rId3">
            <a:alphaModFix/>
          </a:blip>
          <a:srcRect b="0" l="0" r="0" t="0"/>
          <a:stretch/>
        </p:blipFill>
        <p:spPr>
          <a:xfrm>
            <a:off x="1623613" y="1587404"/>
            <a:ext cx="5896775" cy="2104200"/>
          </a:xfrm>
          <a:prstGeom prst="rect">
            <a:avLst/>
          </a:prstGeom>
          <a:noFill/>
          <a:ln>
            <a:noFill/>
          </a:ln>
        </p:spPr>
      </p:pic>
      <p:sp>
        <p:nvSpPr>
          <p:cNvPr id="497" name="Google Shape;497;p63"/>
          <p:cNvSpPr txBox="1"/>
          <p:nvPr/>
        </p:nvSpPr>
        <p:spPr>
          <a:xfrm>
            <a:off x="1548275" y="3831625"/>
            <a:ext cx="6293400" cy="83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https://www2.staffingindustry.com/About/Media-Center/Press-Releases/US-Staffing-Market-to-Surpass-150-Billion-in-Revenue</a:t>
            </a:r>
            <a:r>
              <a:rPr b="0" i="0" lang="en"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98" name="Google Shape;498;p63"/>
          <p:cNvSpPr txBox="1"/>
          <p:nvPr>
            <p:ph idx="12" type="sldNum"/>
          </p:nvPr>
        </p:nvSpPr>
        <p:spPr>
          <a:xfrm>
            <a:off x="8472450" y="4851771"/>
            <a:ext cx="548700" cy="204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504" name="Google Shape;504;p64"/>
          <p:cNvGrpSpPr/>
          <p:nvPr/>
        </p:nvGrpSpPr>
        <p:grpSpPr>
          <a:xfrm>
            <a:off x="6168762" y="2046213"/>
            <a:ext cx="1282200" cy="1098087"/>
            <a:chOff x="381587" y="2046213"/>
            <a:chExt cx="1282200" cy="1098087"/>
          </a:xfrm>
        </p:grpSpPr>
        <p:pic>
          <p:nvPicPr>
            <p:cNvPr id="505" name="Google Shape;505;p64"/>
            <p:cNvPicPr preferRelativeResize="0"/>
            <p:nvPr/>
          </p:nvPicPr>
          <p:blipFill rotWithShape="1">
            <a:blip r:embed="rId3">
              <a:alphaModFix/>
            </a:blip>
            <a:srcRect b="0" l="0" r="0" t="0"/>
            <a:stretch/>
          </p:blipFill>
          <p:spPr>
            <a:xfrm>
              <a:off x="597700" y="2046213"/>
              <a:ext cx="849975" cy="8499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48627"/>
                </a:srgbClr>
              </a:outerShdw>
            </a:effectLst>
          </p:spPr>
        </p:pic>
        <p:sp>
          <p:nvSpPr>
            <p:cNvPr id="506" name="Google Shape;506;p64"/>
            <p:cNvSpPr txBox="1"/>
            <p:nvPr/>
          </p:nvSpPr>
          <p:spPr>
            <a:xfrm>
              <a:off x="381587" y="2896200"/>
              <a:ext cx="1282200" cy="248100"/>
            </a:xfrm>
            <a:prstGeom prst="rect">
              <a:avLst/>
            </a:prstGeom>
            <a:solidFill>
              <a:srgbClr val="6FA8DC"/>
            </a:solidFill>
            <a:ln cap="flat" cmpd="sng" w="9525">
              <a:solidFill>
                <a:schemeClr val="dk2"/>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Comfortaa"/>
                  <a:ea typeface="Comfortaa"/>
                  <a:cs typeface="Comfortaa"/>
                  <a:sym typeface="Comfortaa"/>
                </a:rPr>
                <a:t>App Development</a:t>
              </a:r>
              <a:endParaRPr b="1" i="0" sz="1000" u="none" cap="none" strike="noStrike">
                <a:solidFill>
                  <a:srgbClr val="000000"/>
                </a:solidFill>
                <a:latin typeface="Comfortaa"/>
                <a:ea typeface="Comfortaa"/>
                <a:cs typeface="Comfortaa"/>
                <a:sym typeface="Comfortaa"/>
              </a:endParaRPr>
            </a:p>
          </p:txBody>
        </p:sp>
      </p:grpSp>
      <p:grpSp>
        <p:nvGrpSpPr>
          <p:cNvPr id="507" name="Google Shape;507;p64"/>
          <p:cNvGrpSpPr/>
          <p:nvPr/>
        </p:nvGrpSpPr>
        <p:grpSpPr>
          <a:xfrm>
            <a:off x="1693050" y="2046225"/>
            <a:ext cx="1131000" cy="1098075"/>
            <a:chOff x="3654975" y="1152475"/>
            <a:chExt cx="1131000" cy="1098075"/>
          </a:xfrm>
        </p:grpSpPr>
        <p:pic>
          <p:nvPicPr>
            <p:cNvPr id="508" name="Google Shape;508;p64"/>
            <p:cNvPicPr preferRelativeResize="0"/>
            <p:nvPr/>
          </p:nvPicPr>
          <p:blipFill rotWithShape="1">
            <a:blip r:embed="rId4">
              <a:alphaModFix/>
            </a:blip>
            <a:srcRect b="0" l="0" r="0" t="0"/>
            <a:stretch/>
          </p:blipFill>
          <p:spPr>
            <a:xfrm>
              <a:off x="3795500" y="1152475"/>
              <a:ext cx="849975" cy="849975"/>
            </a:xfrm>
            <a:prstGeom prst="rect">
              <a:avLst/>
            </a:prstGeom>
            <a:noFill/>
            <a:ln cap="flat" cmpd="sng" w="9525">
              <a:solidFill>
                <a:schemeClr val="dk2"/>
              </a:solidFill>
              <a:prstDash val="solid"/>
              <a:round/>
              <a:headEnd len="sm" w="sm" type="none"/>
              <a:tailEnd len="sm" w="sm" type="none"/>
            </a:ln>
          </p:spPr>
        </p:pic>
        <p:sp>
          <p:nvSpPr>
            <p:cNvPr id="509" name="Google Shape;509;p64"/>
            <p:cNvSpPr txBox="1"/>
            <p:nvPr/>
          </p:nvSpPr>
          <p:spPr>
            <a:xfrm>
              <a:off x="3654975" y="2002450"/>
              <a:ext cx="1131000" cy="248100"/>
            </a:xfrm>
            <a:prstGeom prst="rect">
              <a:avLst/>
            </a:prstGeom>
            <a:solidFill>
              <a:srgbClr val="C27BA0"/>
            </a:solidFill>
            <a:ln cap="flat" cmpd="sng" w="9525">
              <a:solidFill>
                <a:schemeClr val="dk2"/>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mfortaa"/>
                  <a:ea typeface="Comfortaa"/>
                  <a:cs typeface="Comfortaa"/>
                  <a:sym typeface="Comfortaa"/>
                </a:rPr>
                <a:t>Marketing</a:t>
              </a:r>
              <a:endParaRPr b="0" i="0" sz="1000" u="none" cap="none" strike="noStrike">
                <a:solidFill>
                  <a:srgbClr val="000000"/>
                </a:solidFill>
                <a:latin typeface="Comfortaa"/>
                <a:ea typeface="Comfortaa"/>
                <a:cs typeface="Comfortaa"/>
                <a:sym typeface="Comfortaa"/>
              </a:endParaRPr>
            </a:p>
          </p:txBody>
        </p:sp>
      </p:grpSp>
      <p:grpSp>
        <p:nvGrpSpPr>
          <p:cNvPr id="510" name="Google Shape;510;p64"/>
          <p:cNvGrpSpPr/>
          <p:nvPr/>
        </p:nvGrpSpPr>
        <p:grpSpPr>
          <a:xfrm>
            <a:off x="3184938" y="2046225"/>
            <a:ext cx="1131000" cy="1098075"/>
            <a:chOff x="1105013" y="3508575"/>
            <a:chExt cx="1131000" cy="1098075"/>
          </a:xfrm>
        </p:grpSpPr>
        <p:pic>
          <p:nvPicPr>
            <p:cNvPr id="511" name="Google Shape;511;p64"/>
            <p:cNvPicPr preferRelativeResize="0"/>
            <p:nvPr/>
          </p:nvPicPr>
          <p:blipFill rotWithShape="1">
            <a:blip r:embed="rId5">
              <a:alphaModFix/>
            </a:blip>
            <a:srcRect b="0" l="0" r="0" t="0"/>
            <a:stretch/>
          </p:blipFill>
          <p:spPr>
            <a:xfrm>
              <a:off x="1245525" y="3508575"/>
              <a:ext cx="849975" cy="849975"/>
            </a:xfrm>
            <a:prstGeom prst="rect">
              <a:avLst/>
            </a:prstGeom>
            <a:noFill/>
            <a:ln cap="flat" cmpd="sng" w="9525">
              <a:solidFill>
                <a:schemeClr val="dk2"/>
              </a:solidFill>
              <a:prstDash val="solid"/>
              <a:round/>
              <a:headEnd len="sm" w="sm" type="none"/>
              <a:tailEnd len="sm" w="sm" type="none"/>
            </a:ln>
          </p:spPr>
        </p:pic>
        <p:sp>
          <p:nvSpPr>
            <p:cNvPr id="512" name="Google Shape;512;p64"/>
            <p:cNvSpPr txBox="1"/>
            <p:nvPr/>
          </p:nvSpPr>
          <p:spPr>
            <a:xfrm>
              <a:off x="1105013" y="4358550"/>
              <a:ext cx="1131000" cy="248100"/>
            </a:xfrm>
            <a:prstGeom prst="rect">
              <a:avLst/>
            </a:prstGeom>
            <a:solidFill>
              <a:srgbClr val="E4C9D6"/>
            </a:solidFill>
            <a:ln cap="flat" cmpd="sng" w="9525">
              <a:solidFill>
                <a:schemeClr val="dk2"/>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Comfortaa"/>
                  <a:ea typeface="Comfortaa"/>
                  <a:cs typeface="Comfortaa"/>
                  <a:sym typeface="Comfortaa"/>
                </a:rPr>
                <a:t>Legal</a:t>
              </a:r>
              <a:endParaRPr b="1" i="0" sz="1000" u="none" cap="none" strike="noStrike">
                <a:solidFill>
                  <a:srgbClr val="000000"/>
                </a:solidFill>
                <a:latin typeface="Comfortaa"/>
                <a:ea typeface="Comfortaa"/>
                <a:cs typeface="Comfortaa"/>
                <a:sym typeface="Comfortaa"/>
              </a:endParaRPr>
            </a:p>
          </p:txBody>
        </p:sp>
      </p:grpSp>
      <p:grpSp>
        <p:nvGrpSpPr>
          <p:cNvPr id="513" name="Google Shape;513;p64"/>
          <p:cNvGrpSpPr/>
          <p:nvPr/>
        </p:nvGrpSpPr>
        <p:grpSpPr>
          <a:xfrm>
            <a:off x="6269400" y="3414538"/>
            <a:ext cx="1131000" cy="1098075"/>
            <a:chOff x="5693625" y="1152475"/>
            <a:chExt cx="1131000" cy="1098075"/>
          </a:xfrm>
        </p:grpSpPr>
        <p:pic>
          <p:nvPicPr>
            <p:cNvPr id="514" name="Google Shape;514;p64"/>
            <p:cNvPicPr preferRelativeResize="0"/>
            <p:nvPr/>
          </p:nvPicPr>
          <p:blipFill rotWithShape="1">
            <a:blip r:embed="rId6">
              <a:alphaModFix/>
            </a:blip>
            <a:srcRect b="0" l="0" r="0" t="0"/>
            <a:stretch/>
          </p:blipFill>
          <p:spPr>
            <a:xfrm>
              <a:off x="5834150" y="1152475"/>
              <a:ext cx="849975" cy="849975"/>
            </a:xfrm>
            <a:prstGeom prst="rect">
              <a:avLst/>
            </a:prstGeom>
            <a:noFill/>
            <a:ln cap="flat" cmpd="sng" w="9525">
              <a:solidFill>
                <a:schemeClr val="dk2"/>
              </a:solidFill>
              <a:prstDash val="solid"/>
              <a:round/>
              <a:headEnd len="sm" w="sm" type="none"/>
              <a:tailEnd len="sm" w="sm" type="none"/>
            </a:ln>
          </p:spPr>
        </p:pic>
        <p:sp>
          <p:nvSpPr>
            <p:cNvPr id="515" name="Google Shape;515;p64"/>
            <p:cNvSpPr txBox="1"/>
            <p:nvPr/>
          </p:nvSpPr>
          <p:spPr>
            <a:xfrm>
              <a:off x="5693625" y="2002450"/>
              <a:ext cx="1131000" cy="248100"/>
            </a:xfrm>
            <a:prstGeom prst="rect">
              <a:avLst/>
            </a:prstGeom>
            <a:solidFill>
              <a:srgbClr val="FFF2CC"/>
            </a:solidFill>
            <a:ln cap="flat" cmpd="sng" w="9525">
              <a:solidFill>
                <a:schemeClr val="dk2"/>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Comfortaa"/>
                  <a:ea typeface="Comfortaa"/>
                  <a:cs typeface="Comfortaa"/>
                  <a:sym typeface="Comfortaa"/>
                </a:rPr>
                <a:t>Recruitment</a:t>
              </a:r>
              <a:endParaRPr b="1" i="0" sz="1000" u="none" cap="none" strike="noStrike">
                <a:solidFill>
                  <a:srgbClr val="000000"/>
                </a:solidFill>
                <a:latin typeface="Comfortaa"/>
                <a:ea typeface="Comfortaa"/>
                <a:cs typeface="Comfortaa"/>
                <a:sym typeface="Comfortaa"/>
              </a:endParaRPr>
            </a:p>
          </p:txBody>
        </p:sp>
      </p:grpSp>
      <p:grpSp>
        <p:nvGrpSpPr>
          <p:cNvPr id="516" name="Google Shape;516;p64"/>
          <p:cNvGrpSpPr/>
          <p:nvPr/>
        </p:nvGrpSpPr>
        <p:grpSpPr>
          <a:xfrm>
            <a:off x="1693050" y="3415663"/>
            <a:ext cx="1131000" cy="1095825"/>
            <a:chOff x="6965163" y="1154725"/>
            <a:chExt cx="1131000" cy="1095825"/>
          </a:xfrm>
        </p:grpSpPr>
        <p:pic>
          <p:nvPicPr>
            <p:cNvPr id="517" name="Google Shape;517;p64"/>
            <p:cNvPicPr preferRelativeResize="0"/>
            <p:nvPr/>
          </p:nvPicPr>
          <p:blipFill rotWithShape="1">
            <a:blip r:embed="rId7">
              <a:alphaModFix/>
            </a:blip>
            <a:srcRect b="0" l="0" r="0" t="0"/>
            <a:stretch/>
          </p:blipFill>
          <p:spPr>
            <a:xfrm>
              <a:off x="7105675" y="1154725"/>
              <a:ext cx="849975" cy="845475"/>
            </a:xfrm>
            <a:prstGeom prst="rect">
              <a:avLst/>
            </a:prstGeom>
            <a:noFill/>
            <a:ln cap="flat" cmpd="sng" w="9525">
              <a:solidFill>
                <a:schemeClr val="dk2"/>
              </a:solidFill>
              <a:prstDash val="solid"/>
              <a:round/>
              <a:headEnd len="sm" w="sm" type="none"/>
              <a:tailEnd len="sm" w="sm" type="none"/>
            </a:ln>
          </p:spPr>
        </p:pic>
        <p:sp>
          <p:nvSpPr>
            <p:cNvPr id="518" name="Google Shape;518;p64"/>
            <p:cNvSpPr txBox="1"/>
            <p:nvPr/>
          </p:nvSpPr>
          <p:spPr>
            <a:xfrm>
              <a:off x="6965163" y="2002450"/>
              <a:ext cx="1131000" cy="248100"/>
            </a:xfrm>
            <a:prstGeom prst="rect">
              <a:avLst/>
            </a:prstGeom>
            <a:solidFill>
              <a:srgbClr val="FFC7C7"/>
            </a:solidFill>
            <a:ln cap="flat" cmpd="sng" w="9525">
              <a:solidFill>
                <a:schemeClr val="dk2"/>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Comfortaa"/>
                  <a:ea typeface="Comfortaa"/>
                  <a:cs typeface="Comfortaa"/>
                  <a:sym typeface="Comfortaa"/>
                </a:rPr>
                <a:t>Licensing</a:t>
              </a:r>
              <a:endParaRPr b="1" i="0" sz="1000" u="none" cap="none" strike="noStrike">
                <a:solidFill>
                  <a:srgbClr val="000000"/>
                </a:solidFill>
                <a:latin typeface="Comfortaa"/>
                <a:ea typeface="Comfortaa"/>
                <a:cs typeface="Comfortaa"/>
                <a:sym typeface="Comfortaa"/>
              </a:endParaRPr>
            </a:p>
          </p:txBody>
        </p:sp>
      </p:grpSp>
      <p:grpSp>
        <p:nvGrpSpPr>
          <p:cNvPr id="519" name="Google Shape;519;p64"/>
          <p:cNvGrpSpPr/>
          <p:nvPr/>
        </p:nvGrpSpPr>
        <p:grpSpPr>
          <a:xfrm>
            <a:off x="3184950" y="3415750"/>
            <a:ext cx="1131000" cy="1095650"/>
            <a:chOff x="7143763" y="1154900"/>
            <a:chExt cx="1131000" cy="1095650"/>
          </a:xfrm>
        </p:grpSpPr>
        <p:pic>
          <p:nvPicPr>
            <p:cNvPr id="520" name="Google Shape;520;p64"/>
            <p:cNvPicPr preferRelativeResize="0"/>
            <p:nvPr/>
          </p:nvPicPr>
          <p:blipFill rotWithShape="1">
            <a:blip r:embed="rId8">
              <a:alphaModFix/>
            </a:blip>
            <a:srcRect b="0" l="0" r="0" t="0"/>
            <a:stretch/>
          </p:blipFill>
          <p:spPr>
            <a:xfrm>
              <a:off x="7284275" y="1154900"/>
              <a:ext cx="849975" cy="845119"/>
            </a:xfrm>
            <a:prstGeom prst="rect">
              <a:avLst/>
            </a:prstGeom>
            <a:noFill/>
            <a:ln cap="flat" cmpd="sng" w="9525">
              <a:solidFill>
                <a:schemeClr val="dk2"/>
              </a:solidFill>
              <a:prstDash val="solid"/>
              <a:round/>
              <a:headEnd len="sm" w="sm" type="none"/>
              <a:tailEnd len="sm" w="sm" type="none"/>
            </a:ln>
          </p:spPr>
        </p:pic>
        <p:sp>
          <p:nvSpPr>
            <p:cNvPr id="521" name="Google Shape;521;p64"/>
            <p:cNvSpPr txBox="1"/>
            <p:nvPr/>
          </p:nvSpPr>
          <p:spPr>
            <a:xfrm>
              <a:off x="7143763" y="2002450"/>
              <a:ext cx="1131000" cy="248100"/>
            </a:xfrm>
            <a:prstGeom prst="rect">
              <a:avLst/>
            </a:prstGeom>
            <a:solidFill>
              <a:srgbClr val="FFD966"/>
            </a:solidFill>
            <a:ln cap="flat" cmpd="sng" w="9525">
              <a:solidFill>
                <a:schemeClr val="dk2"/>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Comfortaa"/>
                  <a:ea typeface="Comfortaa"/>
                  <a:cs typeface="Comfortaa"/>
                  <a:sym typeface="Comfortaa"/>
                </a:rPr>
                <a:t>Insurance</a:t>
              </a:r>
              <a:endParaRPr b="1" i="0" sz="1000" u="none" cap="none" strike="noStrike">
                <a:solidFill>
                  <a:srgbClr val="000000"/>
                </a:solidFill>
                <a:latin typeface="Comfortaa"/>
                <a:ea typeface="Comfortaa"/>
                <a:cs typeface="Comfortaa"/>
                <a:sym typeface="Comfortaa"/>
              </a:endParaRPr>
            </a:p>
          </p:txBody>
        </p:sp>
      </p:grpSp>
      <p:grpSp>
        <p:nvGrpSpPr>
          <p:cNvPr id="522" name="Google Shape;522;p64"/>
          <p:cNvGrpSpPr/>
          <p:nvPr/>
        </p:nvGrpSpPr>
        <p:grpSpPr>
          <a:xfrm>
            <a:off x="4676838" y="2046225"/>
            <a:ext cx="1131000" cy="1098075"/>
            <a:chOff x="6984963" y="1152475"/>
            <a:chExt cx="1131000" cy="1098075"/>
          </a:xfrm>
        </p:grpSpPr>
        <p:pic>
          <p:nvPicPr>
            <p:cNvPr id="523" name="Google Shape;523;p64"/>
            <p:cNvPicPr preferRelativeResize="0"/>
            <p:nvPr/>
          </p:nvPicPr>
          <p:blipFill rotWithShape="1">
            <a:blip r:embed="rId9">
              <a:alphaModFix/>
            </a:blip>
            <a:srcRect b="0" l="0" r="0" t="0"/>
            <a:stretch/>
          </p:blipFill>
          <p:spPr>
            <a:xfrm>
              <a:off x="6996625" y="1152475"/>
              <a:ext cx="1107666" cy="849975"/>
            </a:xfrm>
            <a:prstGeom prst="rect">
              <a:avLst/>
            </a:prstGeom>
            <a:noFill/>
            <a:ln cap="flat" cmpd="sng" w="9525">
              <a:solidFill>
                <a:schemeClr val="dk2"/>
              </a:solidFill>
              <a:prstDash val="solid"/>
              <a:round/>
              <a:headEnd len="sm" w="sm" type="none"/>
              <a:tailEnd len="sm" w="sm" type="none"/>
            </a:ln>
          </p:spPr>
        </p:pic>
        <p:sp>
          <p:nvSpPr>
            <p:cNvPr id="524" name="Google Shape;524;p64"/>
            <p:cNvSpPr txBox="1"/>
            <p:nvPr/>
          </p:nvSpPr>
          <p:spPr>
            <a:xfrm>
              <a:off x="6984963" y="2002450"/>
              <a:ext cx="1131000" cy="248100"/>
            </a:xfrm>
            <a:prstGeom prst="rect">
              <a:avLst/>
            </a:prstGeom>
            <a:solidFill>
              <a:srgbClr val="CFE2F3"/>
            </a:solidFill>
            <a:ln cap="flat" cmpd="sng" w="9525">
              <a:solidFill>
                <a:schemeClr val="dk2"/>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Comfortaa"/>
                  <a:ea typeface="Comfortaa"/>
                  <a:cs typeface="Comfortaa"/>
                  <a:sym typeface="Comfortaa"/>
                </a:rPr>
                <a:t>R&amp;D</a:t>
              </a:r>
              <a:endParaRPr b="1" i="0" sz="1000" u="none" cap="none" strike="noStrike">
                <a:solidFill>
                  <a:srgbClr val="000000"/>
                </a:solidFill>
                <a:latin typeface="Comfortaa"/>
                <a:ea typeface="Comfortaa"/>
                <a:cs typeface="Comfortaa"/>
                <a:sym typeface="Comfortaa"/>
              </a:endParaRPr>
            </a:p>
          </p:txBody>
        </p:sp>
      </p:grpSp>
      <p:grpSp>
        <p:nvGrpSpPr>
          <p:cNvPr id="525" name="Google Shape;525;p64"/>
          <p:cNvGrpSpPr/>
          <p:nvPr/>
        </p:nvGrpSpPr>
        <p:grpSpPr>
          <a:xfrm>
            <a:off x="4561362" y="3414550"/>
            <a:ext cx="1362000" cy="1098075"/>
            <a:chOff x="2776962" y="3508575"/>
            <a:chExt cx="1362000" cy="1098075"/>
          </a:xfrm>
        </p:grpSpPr>
        <p:pic>
          <p:nvPicPr>
            <p:cNvPr id="526" name="Google Shape;526;p64"/>
            <p:cNvPicPr preferRelativeResize="0"/>
            <p:nvPr/>
          </p:nvPicPr>
          <p:blipFill rotWithShape="1">
            <a:blip r:embed="rId10">
              <a:alphaModFix/>
            </a:blip>
            <a:srcRect b="0" l="0" r="0" t="0"/>
            <a:stretch/>
          </p:blipFill>
          <p:spPr>
            <a:xfrm>
              <a:off x="3032975" y="3508575"/>
              <a:ext cx="849975" cy="849975"/>
            </a:xfrm>
            <a:prstGeom prst="rect">
              <a:avLst/>
            </a:prstGeom>
            <a:noFill/>
            <a:ln cap="flat" cmpd="sng" w="9525">
              <a:solidFill>
                <a:schemeClr val="dk2"/>
              </a:solidFill>
              <a:prstDash val="solid"/>
              <a:round/>
              <a:headEnd len="sm" w="sm" type="none"/>
              <a:tailEnd len="sm" w="sm" type="none"/>
            </a:ln>
          </p:spPr>
        </p:pic>
        <p:sp>
          <p:nvSpPr>
            <p:cNvPr id="527" name="Google Shape;527;p64"/>
            <p:cNvSpPr txBox="1"/>
            <p:nvPr/>
          </p:nvSpPr>
          <p:spPr>
            <a:xfrm>
              <a:off x="2776962" y="4358550"/>
              <a:ext cx="1362000" cy="248100"/>
            </a:xfrm>
            <a:prstGeom prst="rect">
              <a:avLst/>
            </a:prstGeom>
            <a:solidFill>
              <a:srgbClr val="D9EAD3"/>
            </a:solidFill>
            <a:ln cap="flat" cmpd="sng" w="9525">
              <a:solidFill>
                <a:schemeClr val="dk2"/>
              </a:solidFill>
              <a:prstDash val="solid"/>
              <a:round/>
              <a:headEnd len="sm" w="sm" type="none"/>
              <a:tailEnd len="sm" w="sm" type="none"/>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00"/>
                  </a:solidFill>
                  <a:latin typeface="Comfortaa"/>
                  <a:ea typeface="Comfortaa"/>
                  <a:cs typeface="Comfortaa"/>
                  <a:sym typeface="Comfortaa"/>
                </a:rPr>
                <a:t>Customer Service</a:t>
              </a:r>
              <a:endParaRPr b="1" i="0" sz="1000" u="none" cap="none" strike="noStrike">
                <a:solidFill>
                  <a:srgbClr val="000000"/>
                </a:solidFill>
                <a:latin typeface="Comfortaa"/>
                <a:ea typeface="Comfortaa"/>
                <a:cs typeface="Comfortaa"/>
                <a:sym typeface="Comfortaa"/>
              </a:endParaRPr>
            </a:p>
          </p:txBody>
        </p:sp>
      </p:grpSp>
      <p:sp>
        <p:nvSpPr>
          <p:cNvPr id="528" name="Google Shape;528;p64"/>
          <p:cNvSpPr txBox="1"/>
          <p:nvPr/>
        </p:nvSpPr>
        <p:spPr>
          <a:xfrm>
            <a:off x="0" y="79725"/>
            <a:ext cx="9144000" cy="68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Use of Proceeds</a:t>
            </a:r>
            <a:endParaRPr b="0" i="0" sz="1400" u="none" cap="none" strike="noStrike">
              <a:solidFill>
                <a:srgbClr val="999999"/>
              </a:solidFill>
              <a:latin typeface="Comfortaa"/>
              <a:ea typeface="Comfortaa"/>
              <a:cs typeface="Comfortaa"/>
              <a:sym typeface="Comfortaa"/>
            </a:endParaRPr>
          </a:p>
        </p:txBody>
      </p:sp>
      <p:sp>
        <p:nvSpPr>
          <p:cNvPr id="529" name="Google Shape;529;p64"/>
          <p:cNvSpPr/>
          <p:nvPr/>
        </p:nvSpPr>
        <p:spPr>
          <a:xfrm>
            <a:off x="457200" y="716925"/>
            <a:ext cx="4114800" cy="505500"/>
          </a:xfrm>
          <a:prstGeom prst="rect">
            <a:avLst/>
          </a:prstGeom>
          <a:solidFill>
            <a:srgbClr val="C27BA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50</a:t>
            </a:r>
            <a:endParaRPr b="0" i="0" sz="1400" u="none" cap="none" strike="noStrike">
              <a:solidFill>
                <a:srgbClr val="000000"/>
              </a:solidFill>
              <a:latin typeface="Arial"/>
              <a:ea typeface="Arial"/>
              <a:cs typeface="Arial"/>
              <a:sym typeface="Arial"/>
            </a:endParaRPr>
          </a:p>
        </p:txBody>
      </p:sp>
      <p:sp>
        <p:nvSpPr>
          <p:cNvPr id="530" name="Google Shape;530;p64"/>
          <p:cNvSpPr/>
          <p:nvPr/>
        </p:nvSpPr>
        <p:spPr>
          <a:xfrm>
            <a:off x="7863600" y="716925"/>
            <a:ext cx="255900" cy="505500"/>
          </a:xfrm>
          <a:prstGeom prst="rect">
            <a:avLst/>
          </a:prstGeom>
          <a:solidFill>
            <a:srgbClr val="FFC7C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531" name="Google Shape;531;p64"/>
          <p:cNvSpPr/>
          <p:nvPr/>
        </p:nvSpPr>
        <p:spPr>
          <a:xfrm>
            <a:off x="7452000" y="716925"/>
            <a:ext cx="411600" cy="505500"/>
          </a:xfrm>
          <a:prstGeom prst="rect">
            <a:avLst/>
          </a:prstGeom>
          <a:solidFill>
            <a:srgbClr val="6FA8D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532" name="Google Shape;532;p64"/>
          <p:cNvSpPr/>
          <p:nvPr/>
        </p:nvSpPr>
        <p:spPr>
          <a:xfrm>
            <a:off x="4572000" y="716925"/>
            <a:ext cx="1645800" cy="505500"/>
          </a:xfrm>
          <a:prstGeom prst="rect">
            <a:avLst/>
          </a:prstGeom>
          <a:solidFill>
            <a:srgbClr val="E4C9D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20</a:t>
            </a:r>
            <a:endParaRPr b="0" i="0" sz="1400" u="none" cap="none" strike="noStrike">
              <a:solidFill>
                <a:srgbClr val="000000"/>
              </a:solidFill>
              <a:latin typeface="Arial"/>
              <a:ea typeface="Arial"/>
              <a:cs typeface="Arial"/>
              <a:sym typeface="Arial"/>
            </a:endParaRPr>
          </a:p>
        </p:txBody>
      </p:sp>
      <p:sp>
        <p:nvSpPr>
          <p:cNvPr id="533" name="Google Shape;533;p64"/>
          <p:cNvSpPr/>
          <p:nvPr/>
        </p:nvSpPr>
        <p:spPr>
          <a:xfrm>
            <a:off x="6217800" y="716925"/>
            <a:ext cx="1234200" cy="505500"/>
          </a:xfrm>
          <a:prstGeom prst="rect">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15</a:t>
            </a:r>
            <a:endParaRPr b="0" i="0" sz="1400" u="none" cap="none" strike="noStrike">
              <a:solidFill>
                <a:srgbClr val="000000"/>
              </a:solidFill>
              <a:latin typeface="Arial"/>
              <a:ea typeface="Arial"/>
              <a:cs typeface="Arial"/>
              <a:sym typeface="Arial"/>
            </a:endParaRPr>
          </a:p>
        </p:txBody>
      </p:sp>
      <p:sp>
        <p:nvSpPr>
          <p:cNvPr id="534" name="Google Shape;534;p64"/>
          <p:cNvSpPr/>
          <p:nvPr/>
        </p:nvSpPr>
        <p:spPr>
          <a:xfrm>
            <a:off x="8119500" y="716925"/>
            <a:ext cx="255900" cy="505500"/>
          </a:xfrm>
          <a:prstGeom prst="rect">
            <a:avLst/>
          </a:prstGeom>
          <a:solidFill>
            <a:srgbClr val="FFD966"/>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cxnSp>
        <p:nvCxnSpPr>
          <p:cNvPr id="535" name="Google Shape;535;p64"/>
          <p:cNvCxnSpPr/>
          <p:nvPr/>
        </p:nvCxnSpPr>
        <p:spPr>
          <a:xfrm flipH="1" rot="10800000">
            <a:off x="457200" y="1452525"/>
            <a:ext cx="8448600" cy="10800"/>
          </a:xfrm>
          <a:prstGeom prst="straightConnector1">
            <a:avLst/>
          </a:prstGeom>
          <a:noFill/>
          <a:ln cap="flat" cmpd="sng" w="19050">
            <a:solidFill>
              <a:srgbClr val="595959"/>
            </a:solidFill>
            <a:prstDash val="solid"/>
            <a:round/>
            <a:headEnd len="sm" w="sm" type="none"/>
            <a:tailEnd len="sm" w="sm" type="none"/>
          </a:ln>
        </p:spPr>
      </p:cxnSp>
      <p:cxnSp>
        <p:nvCxnSpPr>
          <p:cNvPr id="536" name="Google Shape;536;p64"/>
          <p:cNvCxnSpPr/>
          <p:nvPr/>
        </p:nvCxnSpPr>
        <p:spPr>
          <a:xfrm>
            <a:off x="4572000" y="1379925"/>
            <a:ext cx="0" cy="166800"/>
          </a:xfrm>
          <a:prstGeom prst="straightConnector1">
            <a:avLst/>
          </a:prstGeom>
          <a:noFill/>
          <a:ln cap="flat" cmpd="sng" w="19050">
            <a:solidFill>
              <a:srgbClr val="595959"/>
            </a:solidFill>
            <a:prstDash val="solid"/>
            <a:round/>
            <a:headEnd len="sm" w="sm" type="none"/>
            <a:tailEnd len="sm" w="sm" type="none"/>
          </a:ln>
        </p:spPr>
      </p:cxnSp>
      <p:cxnSp>
        <p:nvCxnSpPr>
          <p:cNvPr id="537" name="Google Shape;537;p64"/>
          <p:cNvCxnSpPr/>
          <p:nvPr/>
        </p:nvCxnSpPr>
        <p:spPr>
          <a:xfrm>
            <a:off x="457200" y="1379925"/>
            <a:ext cx="0" cy="166800"/>
          </a:xfrm>
          <a:prstGeom prst="straightConnector1">
            <a:avLst/>
          </a:prstGeom>
          <a:noFill/>
          <a:ln cap="flat" cmpd="sng" w="19050">
            <a:solidFill>
              <a:srgbClr val="595959"/>
            </a:solidFill>
            <a:prstDash val="solid"/>
            <a:round/>
            <a:headEnd len="sm" w="sm" type="none"/>
            <a:tailEnd len="sm" w="sm" type="none"/>
          </a:ln>
        </p:spPr>
      </p:cxnSp>
      <p:cxnSp>
        <p:nvCxnSpPr>
          <p:cNvPr id="538" name="Google Shape;538;p64"/>
          <p:cNvCxnSpPr/>
          <p:nvPr/>
        </p:nvCxnSpPr>
        <p:spPr>
          <a:xfrm>
            <a:off x="6628800" y="1379925"/>
            <a:ext cx="0" cy="166800"/>
          </a:xfrm>
          <a:prstGeom prst="straightConnector1">
            <a:avLst/>
          </a:prstGeom>
          <a:noFill/>
          <a:ln cap="flat" cmpd="sng" w="19050">
            <a:solidFill>
              <a:srgbClr val="595959"/>
            </a:solidFill>
            <a:prstDash val="solid"/>
            <a:round/>
            <a:headEnd len="sm" w="sm" type="none"/>
            <a:tailEnd len="sm" w="sm" type="none"/>
          </a:ln>
        </p:spPr>
      </p:cxnSp>
      <p:cxnSp>
        <p:nvCxnSpPr>
          <p:cNvPr id="539" name="Google Shape;539;p64"/>
          <p:cNvCxnSpPr/>
          <p:nvPr/>
        </p:nvCxnSpPr>
        <p:spPr>
          <a:xfrm>
            <a:off x="2515200" y="1379925"/>
            <a:ext cx="0" cy="166800"/>
          </a:xfrm>
          <a:prstGeom prst="straightConnector1">
            <a:avLst/>
          </a:prstGeom>
          <a:noFill/>
          <a:ln cap="flat" cmpd="sng" w="19050">
            <a:solidFill>
              <a:srgbClr val="595959"/>
            </a:solidFill>
            <a:prstDash val="solid"/>
            <a:round/>
            <a:headEnd len="sm" w="sm" type="none"/>
            <a:tailEnd len="sm" w="sm" type="none"/>
          </a:ln>
        </p:spPr>
      </p:cxnSp>
      <p:sp>
        <p:nvSpPr>
          <p:cNvPr id="540" name="Google Shape;540;p64"/>
          <p:cNvSpPr txBox="1"/>
          <p:nvPr/>
        </p:nvSpPr>
        <p:spPr>
          <a:xfrm>
            <a:off x="139800" y="1546725"/>
            <a:ext cx="634800" cy="41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mfortaa"/>
                <a:ea typeface="Comfortaa"/>
                <a:cs typeface="Comfortaa"/>
                <a:sym typeface="Comfortaa"/>
              </a:rPr>
              <a:t>0%</a:t>
            </a:r>
            <a:endParaRPr b="0" i="0" sz="1200" u="none" cap="none" strike="noStrike">
              <a:solidFill>
                <a:srgbClr val="000000"/>
              </a:solidFill>
              <a:latin typeface="Comfortaa"/>
              <a:ea typeface="Comfortaa"/>
              <a:cs typeface="Comfortaa"/>
              <a:sym typeface="Comfortaa"/>
            </a:endParaRPr>
          </a:p>
        </p:txBody>
      </p:sp>
      <p:sp>
        <p:nvSpPr>
          <p:cNvPr id="541" name="Google Shape;541;p64"/>
          <p:cNvSpPr txBox="1"/>
          <p:nvPr/>
        </p:nvSpPr>
        <p:spPr>
          <a:xfrm>
            <a:off x="2197200" y="1546725"/>
            <a:ext cx="634800" cy="41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mfortaa"/>
                <a:ea typeface="Comfortaa"/>
                <a:cs typeface="Comfortaa"/>
                <a:sym typeface="Comfortaa"/>
              </a:rPr>
              <a:t>25%</a:t>
            </a:r>
            <a:endParaRPr b="0" i="0" sz="1200" u="none" cap="none" strike="noStrike">
              <a:solidFill>
                <a:srgbClr val="000000"/>
              </a:solidFill>
              <a:latin typeface="Comfortaa"/>
              <a:ea typeface="Comfortaa"/>
              <a:cs typeface="Comfortaa"/>
              <a:sym typeface="Comfortaa"/>
            </a:endParaRPr>
          </a:p>
        </p:txBody>
      </p:sp>
      <p:sp>
        <p:nvSpPr>
          <p:cNvPr id="542" name="Google Shape;542;p64"/>
          <p:cNvSpPr txBox="1"/>
          <p:nvPr/>
        </p:nvSpPr>
        <p:spPr>
          <a:xfrm>
            <a:off x="4254600" y="1546725"/>
            <a:ext cx="634800" cy="41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mfortaa"/>
                <a:ea typeface="Comfortaa"/>
                <a:cs typeface="Comfortaa"/>
                <a:sym typeface="Comfortaa"/>
              </a:rPr>
              <a:t>50%</a:t>
            </a:r>
            <a:endParaRPr b="0" i="0" sz="1200" u="none" cap="none" strike="noStrike">
              <a:solidFill>
                <a:srgbClr val="000000"/>
              </a:solidFill>
              <a:latin typeface="Comfortaa"/>
              <a:ea typeface="Comfortaa"/>
              <a:cs typeface="Comfortaa"/>
              <a:sym typeface="Comfortaa"/>
            </a:endParaRPr>
          </a:p>
        </p:txBody>
      </p:sp>
      <p:sp>
        <p:nvSpPr>
          <p:cNvPr id="543" name="Google Shape;543;p64"/>
          <p:cNvSpPr txBox="1"/>
          <p:nvPr/>
        </p:nvSpPr>
        <p:spPr>
          <a:xfrm>
            <a:off x="6312000" y="1546725"/>
            <a:ext cx="634800" cy="41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mfortaa"/>
                <a:ea typeface="Comfortaa"/>
                <a:cs typeface="Comfortaa"/>
                <a:sym typeface="Comfortaa"/>
              </a:rPr>
              <a:t>75%</a:t>
            </a:r>
            <a:endParaRPr b="0" i="0" sz="1200" u="none" cap="none" strike="noStrike">
              <a:solidFill>
                <a:srgbClr val="000000"/>
              </a:solidFill>
              <a:latin typeface="Comfortaa"/>
              <a:ea typeface="Comfortaa"/>
              <a:cs typeface="Comfortaa"/>
              <a:sym typeface="Comfortaa"/>
            </a:endParaRPr>
          </a:p>
        </p:txBody>
      </p:sp>
      <p:sp>
        <p:nvSpPr>
          <p:cNvPr id="544" name="Google Shape;544;p64"/>
          <p:cNvSpPr txBox="1"/>
          <p:nvPr/>
        </p:nvSpPr>
        <p:spPr>
          <a:xfrm>
            <a:off x="8558550" y="1546725"/>
            <a:ext cx="548700" cy="416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mfortaa"/>
                <a:ea typeface="Comfortaa"/>
                <a:cs typeface="Comfortaa"/>
                <a:sym typeface="Comfortaa"/>
              </a:rPr>
              <a:t>100%</a:t>
            </a:r>
            <a:endParaRPr b="0" i="0" sz="1200" u="none" cap="none" strike="noStrike">
              <a:solidFill>
                <a:srgbClr val="000000"/>
              </a:solidFill>
              <a:latin typeface="Comfortaa"/>
              <a:ea typeface="Comfortaa"/>
              <a:cs typeface="Comfortaa"/>
              <a:sym typeface="Comfortaa"/>
            </a:endParaRPr>
          </a:p>
        </p:txBody>
      </p:sp>
      <p:sp>
        <p:nvSpPr>
          <p:cNvPr id="545" name="Google Shape;545;p64"/>
          <p:cNvSpPr/>
          <p:nvPr/>
        </p:nvSpPr>
        <p:spPr>
          <a:xfrm>
            <a:off x="8375400" y="716925"/>
            <a:ext cx="255900" cy="505500"/>
          </a:xfrm>
          <a:prstGeom prst="rect">
            <a:avLst/>
          </a:prstGeom>
          <a:solidFill>
            <a:srgbClr val="D9EAD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546" name="Google Shape;546;p64"/>
          <p:cNvSpPr/>
          <p:nvPr/>
        </p:nvSpPr>
        <p:spPr>
          <a:xfrm>
            <a:off x="8631300" y="716925"/>
            <a:ext cx="255900" cy="505500"/>
          </a:xfrm>
          <a:prstGeom prst="rect">
            <a:avLst/>
          </a:prstGeom>
          <a:solidFill>
            <a:srgbClr val="FFF2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cxnSp>
        <p:nvCxnSpPr>
          <p:cNvPr id="547" name="Google Shape;547;p64"/>
          <p:cNvCxnSpPr/>
          <p:nvPr/>
        </p:nvCxnSpPr>
        <p:spPr>
          <a:xfrm>
            <a:off x="8905800" y="1379925"/>
            <a:ext cx="0" cy="166800"/>
          </a:xfrm>
          <a:prstGeom prst="straightConnector1">
            <a:avLst/>
          </a:prstGeom>
          <a:noFill/>
          <a:ln cap="flat" cmpd="sng" w="19050">
            <a:solidFill>
              <a:srgbClr val="595959"/>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53" name="Google Shape;553;p65"/>
          <p:cNvSpPr txBox="1"/>
          <p:nvPr/>
        </p:nvSpPr>
        <p:spPr>
          <a:xfrm>
            <a:off x="0" y="229900"/>
            <a:ext cx="9091800" cy="669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B2B Persona</a:t>
            </a:r>
            <a:endParaRPr b="0" i="0" sz="1400" u="none" cap="none" strike="noStrike">
              <a:solidFill>
                <a:srgbClr val="999999"/>
              </a:solidFill>
              <a:latin typeface="Comfortaa"/>
              <a:ea typeface="Comfortaa"/>
              <a:cs typeface="Comfortaa"/>
              <a:sym typeface="Comfortaa"/>
            </a:endParaRPr>
          </a:p>
        </p:txBody>
      </p:sp>
      <p:pic>
        <p:nvPicPr>
          <p:cNvPr id="554" name="Google Shape;554;p65"/>
          <p:cNvPicPr preferRelativeResize="0"/>
          <p:nvPr/>
        </p:nvPicPr>
        <p:blipFill rotWithShape="1">
          <a:blip r:embed="rId3">
            <a:alphaModFix/>
          </a:blip>
          <a:srcRect b="0" l="0" r="0" t="0"/>
          <a:stretch/>
        </p:blipFill>
        <p:spPr>
          <a:xfrm>
            <a:off x="1251201" y="966975"/>
            <a:ext cx="6786725" cy="3639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sp>
        <p:nvSpPr>
          <p:cNvPr id="559" name="Google Shape;559;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60" name="Google Shape;560;p66"/>
          <p:cNvSpPr/>
          <p:nvPr/>
        </p:nvSpPr>
        <p:spPr>
          <a:xfrm flipH="1">
            <a:off x="4476184" y="953222"/>
            <a:ext cx="267000" cy="3693000"/>
          </a:xfrm>
          <a:prstGeom prst="roundRect">
            <a:avLst>
              <a:gd fmla="val 16667" name="adj"/>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66"/>
          <p:cNvSpPr/>
          <p:nvPr/>
        </p:nvSpPr>
        <p:spPr>
          <a:xfrm flipH="1">
            <a:off x="4372558" y="4646321"/>
            <a:ext cx="474900" cy="168300"/>
          </a:xfrm>
          <a:prstGeom prst="trapezoid">
            <a:avLst>
              <a:gd fmla="val 25000" name="adj"/>
            </a:avLst>
          </a:prstGeom>
          <a:solidFill>
            <a:srgbClr val="7890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66"/>
          <p:cNvSpPr/>
          <p:nvPr/>
        </p:nvSpPr>
        <p:spPr>
          <a:xfrm flipH="1" rot="592956">
            <a:off x="2219617" y="1092265"/>
            <a:ext cx="4780637" cy="168381"/>
          </a:xfrm>
          <a:prstGeom prst="trapezoid">
            <a:avLst>
              <a:gd fmla="val 25008" name="adj"/>
            </a:avLst>
          </a:prstGeom>
          <a:solidFill>
            <a:srgbClr val="7890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66"/>
          <p:cNvSpPr/>
          <p:nvPr/>
        </p:nvSpPr>
        <p:spPr>
          <a:xfrm flipH="1">
            <a:off x="4424747" y="873428"/>
            <a:ext cx="370500" cy="79800"/>
          </a:xfrm>
          <a:prstGeom prst="trapezoid">
            <a:avLst>
              <a:gd fmla="val 25000" name="adj"/>
            </a:avLst>
          </a:prstGeom>
          <a:solidFill>
            <a:srgbClr val="7890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66"/>
          <p:cNvSpPr/>
          <p:nvPr/>
        </p:nvSpPr>
        <p:spPr>
          <a:xfrm flipH="1">
            <a:off x="4507985" y="705183"/>
            <a:ext cx="203400" cy="168300"/>
          </a:xfrm>
          <a:prstGeom prst="trapezoid">
            <a:avLst>
              <a:gd fmla="val 25000" name="adj"/>
            </a:avLst>
          </a:prstGeom>
          <a:solidFill>
            <a:srgbClr val="7890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66"/>
          <p:cNvSpPr/>
          <p:nvPr/>
        </p:nvSpPr>
        <p:spPr>
          <a:xfrm flipH="1" rot="-5400000">
            <a:off x="2595375" y="1973323"/>
            <a:ext cx="425100" cy="2364900"/>
          </a:xfrm>
          <a:prstGeom prst="flowChartDelay">
            <a:avLst/>
          </a:prstGeom>
          <a:solidFill>
            <a:srgbClr val="7890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66"/>
          <p:cNvSpPr txBox="1"/>
          <p:nvPr/>
        </p:nvSpPr>
        <p:spPr>
          <a:xfrm flipH="1">
            <a:off x="1941309" y="2876739"/>
            <a:ext cx="1732500" cy="67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800" u="none" cap="none" strike="noStrike">
                <a:solidFill>
                  <a:srgbClr val="000000"/>
                </a:solidFill>
                <a:latin typeface="Comfortaa"/>
                <a:ea typeface="Comfortaa"/>
                <a:cs typeface="Comfortaa"/>
                <a:sym typeface="Comfortaa"/>
              </a:rPr>
              <a:t>Risks</a:t>
            </a:r>
            <a:endParaRPr b="0" i="0" sz="1800" u="none" cap="none" strike="noStrike">
              <a:solidFill>
                <a:srgbClr val="000000"/>
              </a:solidFill>
              <a:latin typeface="Comfortaa"/>
              <a:ea typeface="Comfortaa"/>
              <a:cs typeface="Comfortaa"/>
              <a:sym typeface="Comfortaa"/>
            </a:endParaRPr>
          </a:p>
        </p:txBody>
      </p:sp>
      <p:cxnSp>
        <p:nvCxnSpPr>
          <p:cNvPr id="567" name="Google Shape;567;p66"/>
          <p:cNvCxnSpPr/>
          <p:nvPr/>
        </p:nvCxnSpPr>
        <p:spPr>
          <a:xfrm>
            <a:off x="2905259" y="804031"/>
            <a:ext cx="934200" cy="2124000"/>
          </a:xfrm>
          <a:prstGeom prst="straightConnector1">
            <a:avLst/>
          </a:prstGeom>
          <a:noFill/>
          <a:ln cap="flat" cmpd="sng" w="9525">
            <a:solidFill>
              <a:schemeClr val="dk2"/>
            </a:solidFill>
            <a:prstDash val="solid"/>
            <a:round/>
            <a:headEnd len="sm" w="sm" type="none"/>
            <a:tailEnd len="sm" w="sm" type="none"/>
          </a:ln>
        </p:spPr>
      </p:cxnSp>
      <p:cxnSp>
        <p:nvCxnSpPr>
          <p:cNvPr id="568" name="Google Shape;568;p66"/>
          <p:cNvCxnSpPr/>
          <p:nvPr/>
        </p:nvCxnSpPr>
        <p:spPr>
          <a:xfrm flipH="1">
            <a:off x="1832447" y="804031"/>
            <a:ext cx="1060500" cy="2155200"/>
          </a:xfrm>
          <a:prstGeom prst="straightConnector1">
            <a:avLst/>
          </a:prstGeom>
          <a:noFill/>
          <a:ln cap="flat" cmpd="sng" w="9525">
            <a:solidFill>
              <a:schemeClr val="dk2"/>
            </a:solidFill>
            <a:prstDash val="solid"/>
            <a:round/>
            <a:headEnd len="sm" w="sm" type="none"/>
            <a:tailEnd len="sm" w="sm" type="none"/>
          </a:ln>
        </p:spPr>
      </p:cxnSp>
      <p:sp>
        <p:nvSpPr>
          <p:cNvPr id="569" name="Google Shape;569;p66"/>
          <p:cNvSpPr/>
          <p:nvPr/>
        </p:nvSpPr>
        <p:spPr>
          <a:xfrm flipH="1">
            <a:off x="1590225" y="1495525"/>
            <a:ext cx="2364900" cy="1432200"/>
          </a:xfrm>
          <a:prstGeom prst="roundRect">
            <a:avLst>
              <a:gd fmla="val 16667" name="adj"/>
            </a:avLst>
          </a:prstGeom>
          <a:solidFill>
            <a:srgbClr val="D8E8F7"/>
          </a:solid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2"/>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2"/>
              </a:buClr>
              <a:buSzPts val="1400"/>
              <a:buFont typeface="Comfortaa"/>
              <a:buChar char="●"/>
            </a:pPr>
            <a:r>
              <a:rPr b="1" i="0" lang="en" sz="1400" u="none" cap="none" strike="noStrike">
                <a:solidFill>
                  <a:schemeClr val="dk2"/>
                </a:solidFill>
                <a:latin typeface="Comfortaa"/>
                <a:ea typeface="Comfortaa"/>
                <a:cs typeface="Comfortaa"/>
                <a:sym typeface="Comfortaa"/>
              </a:rPr>
              <a:t>Technology</a:t>
            </a:r>
            <a:endParaRPr b="1" i="0" sz="1400" u="none" cap="none" strike="noStrike">
              <a:solidFill>
                <a:schemeClr val="dk2"/>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2"/>
              </a:buClr>
              <a:buSzPts val="1400"/>
              <a:buFont typeface="Comfortaa"/>
              <a:buChar char="●"/>
            </a:pPr>
            <a:r>
              <a:rPr b="1" i="0" lang="en" sz="1400" u="none" cap="none" strike="noStrike">
                <a:solidFill>
                  <a:schemeClr val="dk2"/>
                </a:solidFill>
                <a:latin typeface="Comfortaa"/>
                <a:ea typeface="Comfortaa"/>
                <a:cs typeface="Comfortaa"/>
                <a:sym typeface="Comfortaa"/>
              </a:rPr>
              <a:t>Market Timing</a:t>
            </a:r>
            <a:endParaRPr b="1" i="0" sz="1400" u="none" cap="none" strike="noStrike">
              <a:solidFill>
                <a:schemeClr val="dk2"/>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2"/>
              </a:buClr>
              <a:buSzPts val="1400"/>
              <a:buFont typeface="Comfortaa"/>
              <a:buChar char="●"/>
            </a:pPr>
            <a:r>
              <a:rPr b="1" i="0" lang="en" sz="1400" u="none" cap="none" strike="noStrike">
                <a:solidFill>
                  <a:schemeClr val="dk2"/>
                </a:solidFill>
                <a:latin typeface="Comfortaa"/>
                <a:ea typeface="Comfortaa"/>
                <a:cs typeface="Comfortaa"/>
                <a:sym typeface="Comfortaa"/>
              </a:rPr>
              <a:t>Competition</a:t>
            </a:r>
            <a:endParaRPr b="1" i="0" sz="1400" u="none" cap="none" strike="noStrike">
              <a:solidFill>
                <a:schemeClr val="dk2"/>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2"/>
              </a:buClr>
              <a:buSzPts val="1400"/>
              <a:buFont typeface="Comfortaa"/>
              <a:buChar char="●"/>
            </a:pPr>
            <a:r>
              <a:rPr b="1" i="0" lang="en" sz="1400" u="none" cap="none" strike="noStrike">
                <a:solidFill>
                  <a:schemeClr val="dk2"/>
                </a:solidFill>
                <a:latin typeface="Comfortaa"/>
                <a:ea typeface="Comfortaa"/>
                <a:cs typeface="Comfortaa"/>
                <a:sym typeface="Comfortaa"/>
              </a:rPr>
              <a:t>Contractor vs Employees</a:t>
            </a:r>
            <a:endParaRPr b="1" i="0" sz="1400" u="none" cap="none" strike="noStrike">
              <a:solidFill>
                <a:schemeClr val="dk2"/>
              </a:solidFill>
              <a:latin typeface="Comfortaa"/>
              <a:ea typeface="Comfortaa"/>
              <a:cs typeface="Comfortaa"/>
              <a:sym typeface="Comfortaa"/>
            </a:endParaRPr>
          </a:p>
        </p:txBody>
      </p:sp>
      <p:sp>
        <p:nvSpPr>
          <p:cNvPr id="570" name="Google Shape;570;p66"/>
          <p:cNvSpPr/>
          <p:nvPr/>
        </p:nvSpPr>
        <p:spPr>
          <a:xfrm flipH="1">
            <a:off x="4187232" y="4780525"/>
            <a:ext cx="845700" cy="276300"/>
          </a:xfrm>
          <a:prstGeom prst="trapezoid">
            <a:avLst>
              <a:gd fmla="val 25000" name="adj"/>
            </a:avLst>
          </a:prstGeom>
          <a:solidFill>
            <a:srgbClr val="7890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6"/>
          <p:cNvSpPr txBox="1"/>
          <p:nvPr/>
        </p:nvSpPr>
        <p:spPr>
          <a:xfrm>
            <a:off x="417475" y="83775"/>
            <a:ext cx="8520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999999"/>
                </a:solidFill>
                <a:latin typeface="Comfortaa"/>
                <a:ea typeface="Comfortaa"/>
                <a:cs typeface="Comfortaa"/>
                <a:sym typeface="Comfortaa"/>
              </a:rPr>
              <a:t>Risks &amp; Mitigations</a:t>
            </a:r>
            <a:endParaRPr b="1" i="0" sz="2800" u="none" cap="none" strike="noStrike">
              <a:solidFill>
                <a:srgbClr val="999999"/>
              </a:solidFill>
              <a:latin typeface="Comfortaa"/>
              <a:ea typeface="Comfortaa"/>
              <a:cs typeface="Comfortaa"/>
              <a:sym typeface="Comfortaa"/>
            </a:endParaRPr>
          </a:p>
        </p:txBody>
      </p:sp>
      <p:grpSp>
        <p:nvGrpSpPr>
          <p:cNvPr id="572" name="Google Shape;572;p66"/>
          <p:cNvGrpSpPr/>
          <p:nvPr/>
        </p:nvGrpSpPr>
        <p:grpSpPr>
          <a:xfrm>
            <a:off x="4927900" y="1400350"/>
            <a:ext cx="2607000" cy="3490352"/>
            <a:chOff x="4911545" y="1409504"/>
            <a:chExt cx="2607000" cy="3261401"/>
          </a:xfrm>
        </p:grpSpPr>
        <p:cxnSp>
          <p:nvCxnSpPr>
            <p:cNvPr id="573" name="Google Shape;573;p66"/>
            <p:cNvCxnSpPr/>
            <p:nvPr/>
          </p:nvCxnSpPr>
          <p:spPr>
            <a:xfrm>
              <a:off x="6253813" y="1419289"/>
              <a:ext cx="1014900" cy="2535000"/>
            </a:xfrm>
            <a:prstGeom prst="straightConnector1">
              <a:avLst/>
            </a:prstGeom>
            <a:noFill/>
            <a:ln cap="flat" cmpd="sng" w="9525">
              <a:solidFill>
                <a:schemeClr val="dk2"/>
              </a:solidFill>
              <a:prstDash val="solid"/>
              <a:round/>
              <a:headEnd len="sm" w="sm" type="none"/>
              <a:tailEnd len="sm" w="sm" type="none"/>
            </a:ln>
          </p:spPr>
        </p:cxnSp>
        <p:cxnSp>
          <p:nvCxnSpPr>
            <p:cNvPr id="574" name="Google Shape;574;p66"/>
            <p:cNvCxnSpPr/>
            <p:nvPr/>
          </p:nvCxnSpPr>
          <p:spPr>
            <a:xfrm flipH="1">
              <a:off x="5252170" y="1409504"/>
              <a:ext cx="991200" cy="2578500"/>
            </a:xfrm>
            <a:prstGeom prst="straightConnector1">
              <a:avLst/>
            </a:prstGeom>
            <a:noFill/>
            <a:ln cap="flat" cmpd="sng" w="9525">
              <a:solidFill>
                <a:schemeClr val="dk2"/>
              </a:solidFill>
              <a:prstDash val="solid"/>
              <a:round/>
              <a:headEnd len="sm" w="sm" type="none"/>
              <a:tailEnd len="sm" w="sm" type="none"/>
            </a:ln>
          </p:spPr>
        </p:cxnSp>
        <p:sp>
          <p:nvSpPr>
            <p:cNvPr id="575" name="Google Shape;575;p66"/>
            <p:cNvSpPr/>
            <p:nvPr/>
          </p:nvSpPr>
          <p:spPr>
            <a:xfrm flipH="1">
              <a:off x="4911545" y="1681941"/>
              <a:ext cx="2607000" cy="2288100"/>
            </a:xfrm>
            <a:prstGeom prst="roundRect">
              <a:avLst>
                <a:gd fmla="val 16667" name="adj"/>
              </a:avLst>
            </a:prstGeom>
            <a:solidFill>
              <a:srgbClr val="D8E8F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2"/>
                </a:buClr>
                <a:buSzPts val="1400"/>
                <a:buFont typeface="Comfortaa"/>
                <a:buChar char="●"/>
              </a:pPr>
              <a:r>
                <a:rPr b="1" i="0" lang="en" sz="1400" u="none" cap="none" strike="noStrike">
                  <a:solidFill>
                    <a:schemeClr val="dk2"/>
                  </a:solidFill>
                  <a:latin typeface="Comfortaa"/>
                  <a:ea typeface="Comfortaa"/>
                  <a:cs typeface="Comfortaa"/>
                  <a:sym typeface="Comfortaa"/>
                </a:rPr>
                <a:t>Legal Counsel</a:t>
              </a:r>
              <a:endParaRPr b="1"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2"/>
                </a:buClr>
                <a:buSzPts val="1400"/>
                <a:buFont typeface="Comfortaa"/>
                <a:buChar char="●"/>
              </a:pPr>
              <a:r>
                <a:rPr b="1" i="0" lang="en" sz="1400" u="none" cap="none" strike="noStrike">
                  <a:solidFill>
                    <a:schemeClr val="dk2"/>
                  </a:solidFill>
                  <a:latin typeface="Comfortaa"/>
                  <a:ea typeface="Comfortaa"/>
                  <a:cs typeface="Comfortaa"/>
                  <a:sym typeface="Comfortaa"/>
                </a:rPr>
                <a:t>Compare event industry successes and failures</a:t>
              </a:r>
              <a:endParaRPr b="1"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2"/>
                </a:buClr>
                <a:buSzPts val="1400"/>
                <a:buFont typeface="Comfortaa"/>
                <a:buChar char="●"/>
              </a:pPr>
              <a:r>
                <a:rPr b="1" i="0" lang="en" sz="1400" u="none" cap="none" strike="noStrike">
                  <a:solidFill>
                    <a:schemeClr val="dk2"/>
                  </a:solidFill>
                  <a:latin typeface="Comfortaa"/>
                  <a:ea typeface="Comfortaa"/>
                  <a:cs typeface="Comfortaa"/>
                  <a:sym typeface="Comfortaa"/>
                </a:rPr>
                <a:t>Stay vigilant in acquisition and retention of clients</a:t>
              </a:r>
              <a:endParaRPr b="1" i="0" sz="1400" u="none" cap="none" strike="noStrike">
                <a:solidFill>
                  <a:schemeClr val="dk1"/>
                </a:solidFill>
                <a:latin typeface="Comfortaa"/>
                <a:ea typeface="Comfortaa"/>
                <a:cs typeface="Comfortaa"/>
                <a:sym typeface="Comfortaa"/>
              </a:endParaRPr>
            </a:p>
            <a:p>
              <a:pPr indent="-317500" lvl="0" marL="457200" marR="0" rtl="0" algn="l">
                <a:lnSpc>
                  <a:spcPct val="100000"/>
                </a:lnSpc>
                <a:spcBef>
                  <a:spcPts val="0"/>
                </a:spcBef>
                <a:spcAft>
                  <a:spcPts val="0"/>
                </a:spcAft>
                <a:buClr>
                  <a:schemeClr val="dk2"/>
                </a:buClr>
                <a:buSzPts val="1400"/>
                <a:buFont typeface="Comfortaa"/>
                <a:buChar char="●"/>
              </a:pPr>
              <a:r>
                <a:rPr b="1" i="0" lang="en" sz="1400" u="none" cap="none" strike="noStrike">
                  <a:solidFill>
                    <a:schemeClr val="dk2"/>
                  </a:solidFill>
                  <a:latin typeface="Comfortaa"/>
                  <a:ea typeface="Comfortaa"/>
                  <a:cs typeface="Comfortaa"/>
                  <a:sym typeface="Comfortaa"/>
                </a:rPr>
                <a:t>Invest in digital advancement</a:t>
              </a:r>
              <a:endParaRPr b="1" i="0" sz="1400" u="none" cap="none" strike="noStrike">
                <a:solidFill>
                  <a:schemeClr val="dk2"/>
                </a:solidFill>
                <a:latin typeface="Comfortaa"/>
                <a:ea typeface="Comfortaa"/>
                <a:cs typeface="Comfortaa"/>
                <a:sym typeface="Comfortaa"/>
              </a:endParaRPr>
            </a:p>
          </p:txBody>
        </p:sp>
        <p:sp>
          <p:nvSpPr>
            <p:cNvPr id="576" name="Google Shape;576;p66"/>
            <p:cNvSpPr/>
            <p:nvPr/>
          </p:nvSpPr>
          <p:spPr>
            <a:xfrm flipH="1" rot="-5400000">
              <a:off x="5993397" y="3009789"/>
              <a:ext cx="443700" cy="2364900"/>
            </a:xfrm>
            <a:prstGeom prst="flowChartDelay">
              <a:avLst/>
            </a:prstGeom>
            <a:solidFill>
              <a:srgbClr val="7890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6"/>
            <p:cNvSpPr txBox="1"/>
            <p:nvPr/>
          </p:nvSpPr>
          <p:spPr>
            <a:xfrm flipH="1">
              <a:off x="5349008" y="3970405"/>
              <a:ext cx="1732500" cy="700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800" u="none" cap="none" strike="noStrike">
                  <a:solidFill>
                    <a:srgbClr val="000000"/>
                  </a:solidFill>
                  <a:latin typeface="Comfortaa"/>
                  <a:ea typeface="Comfortaa"/>
                  <a:cs typeface="Comfortaa"/>
                  <a:sym typeface="Comfortaa"/>
                </a:rPr>
                <a:t>Mitigations</a:t>
              </a:r>
              <a:endParaRPr b="0" i="0" sz="1800" u="none" cap="none" strike="noStrike">
                <a:solidFill>
                  <a:srgbClr val="000000"/>
                </a:solidFill>
                <a:latin typeface="Comfortaa"/>
                <a:ea typeface="Comfortaa"/>
                <a:cs typeface="Comfortaa"/>
                <a:sym typeface="Comforta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49"/>
          <p:cNvSpPr/>
          <p:nvPr/>
        </p:nvSpPr>
        <p:spPr>
          <a:xfrm>
            <a:off x="118225" y="1719641"/>
            <a:ext cx="2805300" cy="3081000"/>
          </a:xfrm>
          <a:prstGeom prst="roundRect">
            <a:avLst>
              <a:gd fmla="val 16667" name="adj"/>
            </a:avLst>
          </a:prstGeom>
          <a:gradFill>
            <a:gsLst>
              <a:gs pos="0">
                <a:srgbClr val="D4E5F5"/>
              </a:gs>
              <a:gs pos="100000">
                <a:srgbClr val="70A4D5"/>
              </a:gs>
            </a:gsLst>
            <a:lin ang="5400012" scaled="0"/>
          </a:gra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9"/>
          <p:cNvSpPr/>
          <p:nvPr/>
        </p:nvSpPr>
        <p:spPr>
          <a:xfrm>
            <a:off x="970919" y="932775"/>
            <a:ext cx="1099800" cy="1327500"/>
          </a:xfrm>
          <a:prstGeom prst="pentagon">
            <a:avLst>
              <a:gd fmla="val 105146" name="hf"/>
              <a:gd fmla="val 110557" name="vf"/>
            </a:avLst>
          </a:prstGeom>
          <a:gradFill>
            <a:gsLst>
              <a:gs pos="0">
                <a:srgbClr val="D4E5F5"/>
              </a:gs>
              <a:gs pos="100000">
                <a:srgbClr val="70A4D5"/>
              </a:gs>
            </a:gsLst>
            <a:lin ang="5400012" scaled="0"/>
          </a:gra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49"/>
          <p:cNvSpPr/>
          <p:nvPr/>
        </p:nvSpPr>
        <p:spPr>
          <a:xfrm>
            <a:off x="1038990" y="1047760"/>
            <a:ext cx="963900" cy="11610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0" name="Google Shape;200;p49"/>
          <p:cNvPicPr preferRelativeResize="0"/>
          <p:nvPr/>
        </p:nvPicPr>
        <p:blipFill rotWithShape="1">
          <a:blip r:embed="rId3">
            <a:alphaModFix/>
          </a:blip>
          <a:srcRect b="0" l="0" r="0" t="0"/>
          <a:stretch/>
        </p:blipFill>
        <p:spPr>
          <a:xfrm>
            <a:off x="1224031" y="1193188"/>
            <a:ext cx="593599" cy="593599"/>
          </a:xfrm>
          <a:prstGeom prst="rect">
            <a:avLst/>
          </a:prstGeom>
          <a:noFill/>
          <a:ln>
            <a:noFill/>
          </a:ln>
        </p:spPr>
      </p:pic>
      <p:sp>
        <p:nvSpPr>
          <p:cNvPr id="201" name="Google Shape;201;p49"/>
          <p:cNvSpPr/>
          <p:nvPr/>
        </p:nvSpPr>
        <p:spPr>
          <a:xfrm>
            <a:off x="240897" y="1841390"/>
            <a:ext cx="2559900" cy="28371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Comfortaa"/>
              <a:ea typeface="Comfortaa"/>
              <a:cs typeface="Comfortaa"/>
              <a:sym typeface="Comfortaa"/>
            </a:endParaRPr>
          </a:p>
          <a:p>
            <a:pPr indent="0" lvl="0" marL="0" marR="0" rtl="0" algn="ctr">
              <a:lnSpc>
                <a:spcPct val="115000"/>
              </a:lnSpc>
              <a:spcBef>
                <a:spcPts val="0"/>
              </a:spcBef>
              <a:spcAft>
                <a:spcPts val="0"/>
              </a:spcAft>
              <a:buClr>
                <a:schemeClr val="dk1"/>
              </a:buClr>
              <a:buSzPts val="1100"/>
              <a:buFont typeface="Arial"/>
              <a:buNone/>
            </a:pPr>
            <a:r>
              <a:rPr b="1" i="0" lang="en" sz="1800" u="none" cap="none" strike="noStrike">
                <a:solidFill>
                  <a:schemeClr val="dk2"/>
                </a:solidFill>
                <a:latin typeface="Comfortaa"/>
                <a:ea typeface="Comfortaa"/>
                <a:cs typeface="Comfortaa"/>
                <a:sym typeface="Comfortaa"/>
              </a:rPr>
              <a:t>Staffing Crisis</a:t>
            </a:r>
            <a:endParaRPr b="1" i="0" sz="1800" u="none" cap="none" strike="noStrike">
              <a:solidFill>
                <a:schemeClr val="dk2"/>
              </a:solidFill>
              <a:latin typeface="Comfortaa"/>
              <a:ea typeface="Comfortaa"/>
              <a:cs typeface="Comfortaa"/>
              <a:sym typeface="Comfortaa"/>
            </a:endParaRPr>
          </a:p>
          <a:p>
            <a:pPr indent="0" lvl="0" marL="0" marR="0" rtl="0" algn="ctr">
              <a:lnSpc>
                <a:spcPct val="115000"/>
              </a:lnSpc>
              <a:spcBef>
                <a:spcPts val="0"/>
              </a:spcBef>
              <a:spcAft>
                <a:spcPts val="0"/>
              </a:spcAft>
              <a:buClr>
                <a:schemeClr val="dk1"/>
              </a:buClr>
              <a:buSzPts val="1100"/>
              <a:buFont typeface="Arial"/>
              <a:buNone/>
            </a:pPr>
            <a:r>
              <a:rPr b="1" i="0" lang="en" sz="1800" u="none" cap="none" strike="noStrike">
                <a:solidFill>
                  <a:schemeClr val="dk2"/>
                </a:solidFill>
                <a:latin typeface="Comfortaa"/>
                <a:ea typeface="Comfortaa"/>
                <a:cs typeface="Comfortaa"/>
                <a:sym typeface="Comfortaa"/>
              </a:rPr>
              <a:t>Last-minute drop out due to family emergencies</a:t>
            </a:r>
            <a:endParaRPr b="0" i="0" sz="1400" u="none" cap="none" strike="noStrike">
              <a:solidFill>
                <a:schemeClr val="dk2"/>
              </a:solidFill>
              <a:latin typeface="Arial"/>
              <a:ea typeface="Arial"/>
              <a:cs typeface="Arial"/>
              <a:sym typeface="Arial"/>
            </a:endParaRPr>
          </a:p>
        </p:txBody>
      </p:sp>
      <p:sp>
        <p:nvSpPr>
          <p:cNvPr id="202" name="Google Shape;202;p49"/>
          <p:cNvSpPr txBox="1"/>
          <p:nvPr>
            <p:ph type="title"/>
          </p:nvPr>
        </p:nvSpPr>
        <p:spPr>
          <a:xfrm>
            <a:off x="311700" y="238400"/>
            <a:ext cx="8520600" cy="67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999999"/>
                </a:solidFill>
                <a:latin typeface="Comfortaa"/>
                <a:ea typeface="Comfortaa"/>
                <a:cs typeface="Comfortaa"/>
                <a:sym typeface="Comfortaa"/>
              </a:rPr>
              <a:t>What is the problem?</a:t>
            </a:r>
            <a:endParaRPr b="1">
              <a:solidFill>
                <a:srgbClr val="999999"/>
              </a:solidFill>
              <a:latin typeface="Comfortaa"/>
              <a:ea typeface="Comfortaa"/>
              <a:cs typeface="Comfortaa"/>
              <a:sym typeface="Comfortaa"/>
            </a:endParaRPr>
          </a:p>
        </p:txBody>
      </p:sp>
      <p:sp>
        <p:nvSpPr>
          <p:cNvPr id="203" name="Google Shape;203;p49"/>
          <p:cNvSpPr txBox="1"/>
          <p:nvPr>
            <p:ph idx="12" type="sldNum"/>
          </p:nvPr>
        </p:nvSpPr>
        <p:spPr>
          <a:xfrm>
            <a:off x="8472450" y="4861221"/>
            <a:ext cx="548700" cy="19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4" name="Google Shape;204;p49"/>
          <p:cNvSpPr/>
          <p:nvPr/>
        </p:nvSpPr>
        <p:spPr>
          <a:xfrm>
            <a:off x="3101650" y="1719552"/>
            <a:ext cx="2805300" cy="3081000"/>
          </a:xfrm>
          <a:prstGeom prst="roundRect">
            <a:avLst>
              <a:gd fmla="val 16667" name="adj"/>
            </a:avLst>
          </a:prstGeom>
          <a:gradFill>
            <a:gsLst>
              <a:gs pos="0">
                <a:srgbClr val="D4E5F5"/>
              </a:gs>
              <a:gs pos="100000">
                <a:srgbClr val="70A4D5"/>
              </a:gs>
            </a:gsLst>
            <a:lin ang="5400012" scaled="0"/>
          </a:gra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49"/>
          <p:cNvSpPr/>
          <p:nvPr/>
        </p:nvSpPr>
        <p:spPr>
          <a:xfrm>
            <a:off x="3954305" y="932775"/>
            <a:ext cx="1099500" cy="1327500"/>
          </a:xfrm>
          <a:prstGeom prst="pentagon">
            <a:avLst>
              <a:gd fmla="val 105146" name="hf"/>
              <a:gd fmla="val 110557" name="vf"/>
            </a:avLst>
          </a:prstGeom>
          <a:gradFill>
            <a:gsLst>
              <a:gs pos="0">
                <a:srgbClr val="D4E5F5"/>
              </a:gs>
              <a:gs pos="100000">
                <a:srgbClr val="70A4D5"/>
              </a:gs>
            </a:gsLst>
            <a:lin ang="5400012" scaled="0"/>
          </a:gra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49"/>
          <p:cNvSpPr/>
          <p:nvPr/>
        </p:nvSpPr>
        <p:spPr>
          <a:xfrm>
            <a:off x="4022373" y="1047747"/>
            <a:ext cx="963900" cy="11610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49"/>
          <p:cNvSpPr/>
          <p:nvPr/>
        </p:nvSpPr>
        <p:spPr>
          <a:xfrm>
            <a:off x="6085075" y="1705468"/>
            <a:ext cx="2805300" cy="3095100"/>
          </a:xfrm>
          <a:prstGeom prst="roundRect">
            <a:avLst>
              <a:gd fmla="val 16667" name="adj"/>
            </a:avLst>
          </a:prstGeom>
          <a:gradFill>
            <a:gsLst>
              <a:gs pos="0">
                <a:srgbClr val="D4E5F5"/>
              </a:gs>
              <a:gs pos="100000">
                <a:srgbClr val="70A4D5"/>
              </a:gs>
            </a:gsLst>
            <a:lin ang="5400012" scaled="0"/>
          </a:gra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49"/>
          <p:cNvSpPr/>
          <p:nvPr/>
        </p:nvSpPr>
        <p:spPr>
          <a:xfrm>
            <a:off x="6937769" y="915000"/>
            <a:ext cx="1099800" cy="1333800"/>
          </a:xfrm>
          <a:prstGeom prst="pentagon">
            <a:avLst>
              <a:gd fmla="val 105146" name="hf"/>
              <a:gd fmla="val 110557" name="vf"/>
            </a:avLst>
          </a:prstGeom>
          <a:gradFill>
            <a:gsLst>
              <a:gs pos="0">
                <a:srgbClr val="D4E5F5"/>
              </a:gs>
              <a:gs pos="100000">
                <a:srgbClr val="70A4D5"/>
              </a:gs>
            </a:gsLst>
            <a:lin ang="5400012" scaled="0"/>
          </a:gra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49"/>
          <p:cNvSpPr/>
          <p:nvPr/>
        </p:nvSpPr>
        <p:spPr>
          <a:xfrm>
            <a:off x="7005840" y="1030511"/>
            <a:ext cx="963900" cy="1166400"/>
          </a:xfrm>
          <a:prstGeom prst="pentagon">
            <a:avLst>
              <a:gd fmla="val 105146" name="hf"/>
              <a:gd fmla="val 110557" name="vf"/>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p49"/>
          <p:cNvPicPr preferRelativeResize="0"/>
          <p:nvPr/>
        </p:nvPicPr>
        <p:blipFill rotWithShape="1">
          <a:blip r:embed="rId4">
            <a:alphaModFix/>
          </a:blip>
          <a:srcRect b="0" l="0" r="0" t="0"/>
          <a:stretch/>
        </p:blipFill>
        <p:spPr>
          <a:xfrm>
            <a:off x="4165906" y="1151593"/>
            <a:ext cx="676794" cy="676794"/>
          </a:xfrm>
          <a:prstGeom prst="rect">
            <a:avLst/>
          </a:prstGeom>
          <a:noFill/>
          <a:ln>
            <a:noFill/>
          </a:ln>
        </p:spPr>
      </p:pic>
      <p:pic>
        <p:nvPicPr>
          <p:cNvPr id="211" name="Google Shape;211;p49"/>
          <p:cNvPicPr preferRelativeResize="0"/>
          <p:nvPr/>
        </p:nvPicPr>
        <p:blipFill rotWithShape="1">
          <a:blip r:embed="rId5">
            <a:alphaModFix/>
          </a:blip>
          <a:srcRect b="0" l="0" r="0" t="0"/>
          <a:stretch/>
        </p:blipFill>
        <p:spPr>
          <a:xfrm>
            <a:off x="7104500" y="1091049"/>
            <a:ext cx="766600" cy="797875"/>
          </a:xfrm>
          <a:prstGeom prst="rect">
            <a:avLst/>
          </a:prstGeom>
          <a:noFill/>
          <a:ln>
            <a:noFill/>
          </a:ln>
        </p:spPr>
      </p:pic>
      <p:sp>
        <p:nvSpPr>
          <p:cNvPr id="212" name="Google Shape;212;p49"/>
          <p:cNvSpPr/>
          <p:nvPr/>
        </p:nvSpPr>
        <p:spPr>
          <a:xfrm>
            <a:off x="6207747" y="1827774"/>
            <a:ext cx="2559900" cy="28503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800" u="none" cap="none" strike="noStrike">
                <a:solidFill>
                  <a:schemeClr val="dk2"/>
                </a:solidFill>
                <a:latin typeface="Comfortaa"/>
                <a:ea typeface="Comfortaa"/>
                <a:cs typeface="Comfortaa"/>
                <a:sym typeface="Comfortaa"/>
              </a:rPr>
              <a:t>Agencies which overpromise and underdeliver talent</a:t>
            </a:r>
            <a:endParaRPr b="1" i="0" sz="1800" u="none" cap="none" strike="noStrike">
              <a:solidFill>
                <a:schemeClr val="dk2"/>
              </a:solidFill>
              <a:latin typeface="Comfortaa"/>
              <a:ea typeface="Comfortaa"/>
              <a:cs typeface="Comfortaa"/>
              <a:sym typeface="Comfortaa"/>
            </a:endParaRPr>
          </a:p>
        </p:txBody>
      </p:sp>
      <p:sp>
        <p:nvSpPr>
          <p:cNvPr id="213" name="Google Shape;213;p49"/>
          <p:cNvSpPr/>
          <p:nvPr/>
        </p:nvSpPr>
        <p:spPr>
          <a:xfrm>
            <a:off x="3224317" y="1841286"/>
            <a:ext cx="2559900" cy="28371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Comfortaa"/>
              <a:ea typeface="Comfortaa"/>
              <a:cs typeface="Comfortaa"/>
              <a:sym typeface="Comfortaa"/>
            </a:endParaRPr>
          </a:p>
          <a:p>
            <a:pPr indent="0" lvl="0" marL="0" marR="0" rtl="0" algn="ctr">
              <a:lnSpc>
                <a:spcPct val="115000"/>
              </a:lnSpc>
              <a:spcBef>
                <a:spcPts val="0"/>
              </a:spcBef>
              <a:spcAft>
                <a:spcPts val="0"/>
              </a:spcAft>
              <a:buClr>
                <a:srgbClr val="000000"/>
              </a:buClr>
              <a:buSzPts val="1400"/>
              <a:buFont typeface="Arial"/>
              <a:buNone/>
            </a:pPr>
            <a:r>
              <a:t/>
            </a:r>
            <a:endParaRPr b="0" i="0" sz="1800" u="none" cap="none" strike="noStrike">
              <a:solidFill>
                <a:schemeClr val="dk1"/>
              </a:solidFill>
              <a:latin typeface="Comfortaa"/>
              <a:ea typeface="Comfortaa"/>
              <a:cs typeface="Comfortaa"/>
              <a:sym typeface="Comfortaa"/>
            </a:endParaRPr>
          </a:p>
          <a:p>
            <a:pPr indent="0" lvl="0" marL="0" marR="0" rtl="0" algn="ctr">
              <a:lnSpc>
                <a:spcPct val="115000"/>
              </a:lnSpc>
              <a:spcBef>
                <a:spcPts val="0"/>
              </a:spcBef>
              <a:spcAft>
                <a:spcPts val="0"/>
              </a:spcAft>
              <a:buClr>
                <a:srgbClr val="000000"/>
              </a:buClr>
              <a:buSzPts val="1400"/>
              <a:buFont typeface="Arial"/>
              <a:buNone/>
            </a:pPr>
            <a:r>
              <a:rPr b="1" i="0" lang="en" sz="1800" u="none" cap="none" strike="noStrike">
                <a:solidFill>
                  <a:schemeClr val="dk2"/>
                </a:solidFill>
                <a:latin typeface="Comfortaa"/>
                <a:ea typeface="Comfortaa"/>
                <a:cs typeface="Comfortaa"/>
                <a:sym typeface="Comfortaa"/>
              </a:rPr>
              <a:t>Excessive time investment in search for instant staffing solutions </a:t>
            </a:r>
            <a:endParaRPr b="1" i="0" sz="1800" u="none" cap="none" strike="noStrike">
              <a:solidFill>
                <a:schemeClr val="dk2"/>
              </a:solidFill>
              <a:latin typeface="Comfortaa"/>
              <a:ea typeface="Comfortaa"/>
              <a:cs typeface="Comfortaa"/>
              <a:sym typeface="Comfortaa"/>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Comfortaa"/>
              <a:ea typeface="Comfortaa"/>
              <a:cs typeface="Comfortaa"/>
              <a:sym typeface="Comfortaa"/>
            </a:endParaRPr>
          </a:p>
        </p:txBody>
      </p:sp>
      <p:sp>
        <p:nvSpPr>
          <p:cNvPr id="214" name="Google Shape;214;p49"/>
          <p:cNvSpPr/>
          <p:nvPr/>
        </p:nvSpPr>
        <p:spPr>
          <a:xfrm>
            <a:off x="2857725" y="3027000"/>
            <a:ext cx="366600" cy="319200"/>
          </a:xfrm>
          <a:prstGeom prst="rightArrow">
            <a:avLst>
              <a:gd fmla="val 50000" name="adj1"/>
              <a:gd fmla="val 50000" name="adj2"/>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49"/>
          <p:cNvSpPr/>
          <p:nvPr/>
        </p:nvSpPr>
        <p:spPr>
          <a:xfrm>
            <a:off x="5841150" y="3027000"/>
            <a:ext cx="366600" cy="319200"/>
          </a:xfrm>
          <a:prstGeom prst="rightArrow">
            <a:avLst>
              <a:gd fmla="val 50000" name="adj1"/>
              <a:gd fmla="val 50000" name="adj2"/>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67"/>
          <p:cNvSpPr txBox="1"/>
          <p:nvPr>
            <p:ph idx="1" type="body"/>
          </p:nvPr>
        </p:nvSpPr>
        <p:spPr>
          <a:xfrm>
            <a:off x="303050" y="2176875"/>
            <a:ext cx="1849200" cy="1365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SzPts val="1800"/>
              <a:buNone/>
            </a:pPr>
            <a:r>
              <a:rPr b="1" lang="en" sz="3600">
                <a:latin typeface="Comfortaa"/>
                <a:ea typeface="Comfortaa"/>
                <a:cs typeface="Comfortaa"/>
                <a:sym typeface="Comfortaa"/>
              </a:rPr>
              <a:t>$4</a:t>
            </a:r>
            <a:r>
              <a:rPr b="1" lang="en" sz="3000">
                <a:latin typeface="Comfortaa"/>
                <a:ea typeface="Comfortaa"/>
                <a:cs typeface="Comfortaa"/>
                <a:sym typeface="Comfortaa"/>
              </a:rPr>
              <a:t>MM</a:t>
            </a:r>
            <a:endParaRPr b="1" sz="3000">
              <a:latin typeface="Comfortaa"/>
              <a:ea typeface="Comfortaa"/>
              <a:cs typeface="Comfortaa"/>
              <a:sym typeface="Comfortaa"/>
            </a:endParaRPr>
          </a:p>
        </p:txBody>
      </p:sp>
      <p:sp>
        <p:nvSpPr>
          <p:cNvPr id="583" name="Google Shape;583;p67"/>
          <p:cNvSpPr txBox="1"/>
          <p:nvPr>
            <p:ph idx="12" type="sldNum"/>
          </p:nvPr>
        </p:nvSpPr>
        <p:spPr>
          <a:xfrm>
            <a:off x="8472450" y="4870071"/>
            <a:ext cx="548700" cy="186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584" name="Google Shape;584;p67"/>
          <p:cNvSpPr txBox="1"/>
          <p:nvPr/>
        </p:nvSpPr>
        <p:spPr>
          <a:xfrm>
            <a:off x="52250" y="229900"/>
            <a:ext cx="9091800" cy="67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Investment Ask</a:t>
            </a:r>
            <a:endParaRPr b="0" i="0" sz="1400" u="none" cap="none" strike="noStrike">
              <a:solidFill>
                <a:srgbClr val="999999"/>
              </a:solidFill>
              <a:latin typeface="Comfortaa"/>
              <a:ea typeface="Comfortaa"/>
              <a:cs typeface="Comfortaa"/>
              <a:sym typeface="Comfortaa"/>
            </a:endParaRPr>
          </a:p>
        </p:txBody>
      </p:sp>
      <p:pic>
        <p:nvPicPr>
          <p:cNvPr id="585" name="Google Shape;585;p67"/>
          <p:cNvPicPr preferRelativeResize="0"/>
          <p:nvPr/>
        </p:nvPicPr>
        <p:blipFill rotWithShape="1">
          <a:blip r:embed="rId3">
            <a:alphaModFix/>
          </a:blip>
          <a:srcRect b="0" l="0" r="0" t="0"/>
          <a:stretch/>
        </p:blipFill>
        <p:spPr>
          <a:xfrm>
            <a:off x="2288575" y="942100"/>
            <a:ext cx="5243863" cy="399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68"/>
          <p:cNvSpPr/>
          <p:nvPr/>
        </p:nvSpPr>
        <p:spPr>
          <a:xfrm>
            <a:off x="6614250" y="716975"/>
            <a:ext cx="1591200" cy="1591200"/>
          </a:xfrm>
          <a:prstGeom prst="ellipse">
            <a:avLst/>
          </a:prstGeom>
          <a:solidFill>
            <a:srgbClr val="92792B">
              <a:alpha val="47058"/>
            </a:srgbClr>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68"/>
          <p:cNvSpPr/>
          <p:nvPr/>
        </p:nvSpPr>
        <p:spPr>
          <a:xfrm>
            <a:off x="6682950" y="785675"/>
            <a:ext cx="1453800" cy="14538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68"/>
          <p:cNvSpPr txBox="1"/>
          <p:nvPr>
            <p:ph type="title"/>
          </p:nvPr>
        </p:nvSpPr>
        <p:spPr>
          <a:xfrm>
            <a:off x="311700" y="1442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999999"/>
                </a:solidFill>
                <a:latin typeface="Comfortaa"/>
                <a:ea typeface="Comfortaa"/>
                <a:cs typeface="Comfortaa"/>
                <a:sym typeface="Comfortaa"/>
              </a:rPr>
              <a:t>Key Metrics</a:t>
            </a:r>
            <a:endParaRPr b="1">
              <a:solidFill>
                <a:srgbClr val="999999"/>
              </a:solidFill>
              <a:latin typeface="Comfortaa"/>
              <a:ea typeface="Comfortaa"/>
              <a:cs typeface="Comfortaa"/>
              <a:sym typeface="Comfortaa"/>
            </a:endParaRPr>
          </a:p>
        </p:txBody>
      </p:sp>
      <p:sp>
        <p:nvSpPr>
          <p:cNvPr id="593" name="Google Shape;593;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594" name="Google Shape;594;p68"/>
          <p:cNvSpPr/>
          <p:nvPr/>
        </p:nvSpPr>
        <p:spPr>
          <a:xfrm>
            <a:off x="938550" y="821238"/>
            <a:ext cx="1591200" cy="1591200"/>
          </a:xfrm>
          <a:prstGeom prst="ellipse">
            <a:avLst/>
          </a:prstGeom>
          <a:solidFill>
            <a:srgbClr val="FFD966"/>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8"/>
          <p:cNvSpPr/>
          <p:nvPr/>
        </p:nvSpPr>
        <p:spPr>
          <a:xfrm>
            <a:off x="1007250" y="889938"/>
            <a:ext cx="1453800" cy="14538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68"/>
          <p:cNvSpPr/>
          <p:nvPr/>
        </p:nvSpPr>
        <p:spPr>
          <a:xfrm rot="-5400000">
            <a:off x="1271400" y="1294225"/>
            <a:ext cx="925500" cy="1728000"/>
          </a:xfrm>
          <a:prstGeom prst="moon">
            <a:avLst>
              <a:gd fmla="val 13967" name="adj"/>
            </a:avLst>
          </a:prstGeom>
          <a:gradFill>
            <a:gsLst>
              <a:gs pos="0">
                <a:srgbClr val="FFF6DB"/>
              </a:gs>
              <a:gs pos="100000">
                <a:srgbClr val="FAD25C"/>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68"/>
          <p:cNvSpPr/>
          <p:nvPr/>
        </p:nvSpPr>
        <p:spPr>
          <a:xfrm>
            <a:off x="2830450" y="785675"/>
            <a:ext cx="1591200" cy="1591200"/>
          </a:xfrm>
          <a:prstGeom prst="ellipse">
            <a:avLst/>
          </a:prstGeom>
          <a:solidFill>
            <a:srgbClr val="CFE2F3"/>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8"/>
          <p:cNvSpPr/>
          <p:nvPr/>
        </p:nvSpPr>
        <p:spPr>
          <a:xfrm>
            <a:off x="2899150" y="854375"/>
            <a:ext cx="1453800" cy="14538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68"/>
          <p:cNvSpPr/>
          <p:nvPr/>
        </p:nvSpPr>
        <p:spPr>
          <a:xfrm rot="-5400000">
            <a:off x="3163300" y="1258663"/>
            <a:ext cx="925500" cy="1728000"/>
          </a:xfrm>
          <a:prstGeom prst="moon">
            <a:avLst>
              <a:gd fmla="val 13967" name="adj"/>
            </a:avLst>
          </a:prstGeom>
          <a:gradFill>
            <a:gsLst>
              <a:gs pos="0">
                <a:srgbClr val="F3F7FC"/>
              </a:gs>
              <a:gs pos="100000">
                <a:srgbClr val="CFE2F3"/>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68"/>
          <p:cNvSpPr/>
          <p:nvPr/>
        </p:nvSpPr>
        <p:spPr>
          <a:xfrm>
            <a:off x="4722350" y="785675"/>
            <a:ext cx="1591200" cy="1591200"/>
          </a:xfrm>
          <a:prstGeom prst="ellipse">
            <a:avLst/>
          </a:prstGeom>
          <a:solidFill>
            <a:srgbClr val="B6D7A8"/>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68"/>
          <p:cNvSpPr/>
          <p:nvPr/>
        </p:nvSpPr>
        <p:spPr>
          <a:xfrm>
            <a:off x="4791050" y="854375"/>
            <a:ext cx="1453800" cy="14538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68"/>
          <p:cNvSpPr/>
          <p:nvPr/>
        </p:nvSpPr>
        <p:spPr>
          <a:xfrm rot="-5400000">
            <a:off x="5055200" y="1258663"/>
            <a:ext cx="925500" cy="1728000"/>
          </a:xfrm>
          <a:prstGeom prst="moon">
            <a:avLst>
              <a:gd fmla="val 13967" name="adj"/>
            </a:avLst>
          </a:prstGeom>
          <a:gradFill>
            <a:gsLst>
              <a:gs pos="0">
                <a:srgbClr val="DCECD5"/>
              </a:gs>
              <a:gs pos="100000">
                <a:srgbClr val="93BC81"/>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68"/>
          <p:cNvSpPr/>
          <p:nvPr/>
        </p:nvSpPr>
        <p:spPr>
          <a:xfrm rot="-5400000">
            <a:off x="6947100" y="1189963"/>
            <a:ext cx="925500" cy="1728000"/>
          </a:xfrm>
          <a:prstGeom prst="moon">
            <a:avLst>
              <a:gd fmla="val 13967" name="adj"/>
            </a:avLst>
          </a:prstGeom>
          <a:solidFill>
            <a:srgbClr val="92792B">
              <a:alpha val="4705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68"/>
          <p:cNvSpPr/>
          <p:nvPr/>
        </p:nvSpPr>
        <p:spPr>
          <a:xfrm>
            <a:off x="979875" y="3138100"/>
            <a:ext cx="1522500" cy="171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2"/>
                </a:solidFill>
                <a:latin typeface="Comfortaa"/>
                <a:ea typeface="Comfortaa"/>
                <a:cs typeface="Comfortaa"/>
                <a:sym typeface="Comfortaa"/>
              </a:rPr>
              <a:t>Customer Lifetime Value</a:t>
            </a:r>
            <a:endParaRPr b="1" i="0" sz="1400" u="none" cap="none" strike="noStrike">
              <a:solidFill>
                <a:schemeClr val="dk2"/>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400"/>
              <a:buFont typeface="Arial"/>
              <a:buNone/>
            </a:pPr>
            <a:r>
              <a:rPr b="1" i="0" lang="en" sz="1200" u="none" cap="none" strike="noStrike">
                <a:solidFill>
                  <a:schemeClr val="dk2"/>
                </a:solidFill>
                <a:latin typeface="Comfortaa"/>
                <a:ea typeface="Comfortaa"/>
                <a:cs typeface="Comfortaa"/>
                <a:sym typeface="Comfortaa"/>
              </a:rPr>
              <a:t>Photographer</a:t>
            </a:r>
            <a:endParaRPr b="1" i="0" sz="1200" u="none" cap="none" strike="noStrike">
              <a:solidFill>
                <a:schemeClr val="dk2"/>
              </a:solidFill>
              <a:latin typeface="Comfortaa"/>
              <a:ea typeface="Comfortaa"/>
              <a:cs typeface="Comfortaa"/>
              <a:sym typeface="Comfortaa"/>
            </a:endParaRPr>
          </a:p>
        </p:txBody>
      </p:sp>
      <p:sp>
        <p:nvSpPr>
          <p:cNvPr id="605" name="Google Shape;605;p68"/>
          <p:cNvSpPr/>
          <p:nvPr/>
        </p:nvSpPr>
        <p:spPr>
          <a:xfrm>
            <a:off x="2867950" y="3138175"/>
            <a:ext cx="1522500" cy="171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1" i="0" lang="en" sz="1400" u="none" cap="none" strike="noStrike">
                <a:solidFill>
                  <a:schemeClr val="dk2"/>
                </a:solidFill>
                <a:latin typeface="Comfortaa"/>
                <a:ea typeface="Comfortaa"/>
                <a:cs typeface="Comfortaa"/>
                <a:sym typeface="Comfortaa"/>
              </a:rPr>
              <a:t>Customer Lifetime Value</a:t>
            </a:r>
            <a:endParaRPr b="1" i="0" sz="1400" u="none" cap="none" strike="noStrike">
              <a:solidFill>
                <a:schemeClr val="dk2"/>
              </a:solidFill>
              <a:latin typeface="Comfortaa"/>
              <a:ea typeface="Comfortaa"/>
              <a:cs typeface="Comfortaa"/>
              <a:sym typeface="Comfortaa"/>
            </a:endParaRPr>
          </a:p>
          <a:p>
            <a:pPr indent="0" lvl="0" marL="0" marR="0" rtl="0" algn="ctr">
              <a:lnSpc>
                <a:spcPct val="100000"/>
              </a:lnSpc>
              <a:spcBef>
                <a:spcPts val="0"/>
              </a:spcBef>
              <a:spcAft>
                <a:spcPts val="0"/>
              </a:spcAft>
              <a:buClr>
                <a:schemeClr val="dk1"/>
              </a:buClr>
              <a:buSzPts val="1400"/>
              <a:buFont typeface="Arial"/>
              <a:buNone/>
            </a:pPr>
            <a:r>
              <a:t/>
            </a:r>
            <a:endParaRPr b="1" i="0" sz="1400" u="none" cap="none" strike="noStrike">
              <a:solidFill>
                <a:schemeClr val="dk2"/>
              </a:solidFill>
              <a:latin typeface="Comfortaa"/>
              <a:ea typeface="Comfortaa"/>
              <a:cs typeface="Comfortaa"/>
              <a:sym typeface="Comfortaa"/>
            </a:endParaRPr>
          </a:p>
          <a:p>
            <a:pPr indent="0" lvl="0" marL="0" marR="0" rtl="0" algn="ctr">
              <a:lnSpc>
                <a:spcPct val="100000"/>
              </a:lnSpc>
              <a:spcBef>
                <a:spcPts val="0"/>
              </a:spcBef>
              <a:spcAft>
                <a:spcPts val="0"/>
              </a:spcAft>
              <a:buClr>
                <a:schemeClr val="dk1"/>
              </a:buClr>
              <a:buSzPts val="1400"/>
              <a:buFont typeface="Arial"/>
              <a:buNone/>
            </a:pPr>
            <a:r>
              <a:rPr b="1" i="0" lang="en" sz="1200" u="none" cap="none" strike="noStrike">
                <a:solidFill>
                  <a:schemeClr val="dk2"/>
                </a:solidFill>
                <a:latin typeface="Comfortaa"/>
                <a:ea typeface="Comfortaa"/>
                <a:cs typeface="Comfortaa"/>
                <a:sym typeface="Comfortaa"/>
              </a:rPr>
              <a:t>Promo Model</a:t>
            </a:r>
            <a:endParaRPr b="1" i="0" sz="1200" u="none" cap="none" strike="noStrike">
              <a:solidFill>
                <a:schemeClr val="dk2"/>
              </a:solidFill>
              <a:latin typeface="Comfortaa"/>
              <a:ea typeface="Comfortaa"/>
              <a:cs typeface="Comfortaa"/>
              <a:sym typeface="Comfortaa"/>
            </a:endParaRPr>
          </a:p>
        </p:txBody>
      </p:sp>
      <p:cxnSp>
        <p:nvCxnSpPr>
          <p:cNvPr id="606" name="Google Shape;606;p68"/>
          <p:cNvCxnSpPr>
            <a:stCxn id="605" idx="0"/>
            <a:endCxn id="599" idx="1"/>
          </p:cNvCxnSpPr>
          <p:nvPr/>
        </p:nvCxnSpPr>
        <p:spPr>
          <a:xfrm rot="10800000">
            <a:off x="3625900" y="2585275"/>
            <a:ext cx="3300" cy="552900"/>
          </a:xfrm>
          <a:prstGeom prst="straightConnector1">
            <a:avLst/>
          </a:prstGeom>
          <a:noFill/>
          <a:ln cap="flat" cmpd="sng" w="9525">
            <a:solidFill>
              <a:schemeClr val="dk2"/>
            </a:solidFill>
            <a:prstDash val="solid"/>
            <a:round/>
            <a:headEnd len="sm" w="sm" type="none"/>
            <a:tailEnd len="sm" w="sm" type="none"/>
          </a:ln>
        </p:spPr>
      </p:cxnSp>
      <p:sp>
        <p:nvSpPr>
          <p:cNvPr id="607" name="Google Shape;607;p68"/>
          <p:cNvSpPr/>
          <p:nvPr/>
        </p:nvSpPr>
        <p:spPr>
          <a:xfrm>
            <a:off x="6648600" y="3156875"/>
            <a:ext cx="1522500" cy="16941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1" i="0" lang="en" sz="1400" u="none" cap="none" strike="noStrike">
                <a:solidFill>
                  <a:schemeClr val="dk2"/>
                </a:solidFill>
                <a:latin typeface="Comfortaa"/>
                <a:ea typeface="Comfortaa"/>
                <a:cs typeface="Comfortaa"/>
                <a:sym typeface="Comfortaa"/>
              </a:rPr>
              <a:t>Customer Acquisition </a:t>
            </a:r>
            <a:endParaRPr b="1" i="0" sz="1400" u="none" cap="none" strike="noStrike">
              <a:solidFill>
                <a:schemeClr val="dk2"/>
              </a:solidFill>
              <a:latin typeface="Comfortaa"/>
              <a:ea typeface="Comfortaa"/>
              <a:cs typeface="Comfortaa"/>
              <a:sym typeface="Comfortaa"/>
            </a:endParaRPr>
          </a:p>
          <a:p>
            <a:pPr indent="0" lvl="0" marL="0" marR="0" rtl="0" algn="ctr">
              <a:lnSpc>
                <a:spcPct val="100000"/>
              </a:lnSpc>
              <a:spcBef>
                <a:spcPts val="0"/>
              </a:spcBef>
              <a:spcAft>
                <a:spcPts val="0"/>
              </a:spcAft>
              <a:buClr>
                <a:schemeClr val="dk1"/>
              </a:buClr>
              <a:buSzPts val="1400"/>
              <a:buFont typeface="Arial"/>
              <a:buNone/>
            </a:pPr>
            <a:r>
              <a:rPr b="1" i="0" lang="en" sz="1400" u="none" cap="none" strike="noStrike">
                <a:solidFill>
                  <a:schemeClr val="dk2"/>
                </a:solidFill>
                <a:latin typeface="Comfortaa"/>
                <a:ea typeface="Comfortaa"/>
                <a:cs typeface="Comfortaa"/>
                <a:sym typeface="Comfortaa"/>
              </a:rPr>
              <a:t>Cost</a:t>
            </a:r>
            <a:endParaRPr b="1" i="0" sz="1400" u="none" cap="none" strike="noStrike">
              <a:solidFill>
                <a:schemeClr val="dk2"/>
              </a:solidFill>
              <a:latin typeface="Comfortaa"/>
              <a:ea typeface="Comfortaa"/>
              <a:cs typeface="Comfortaa"/>
              <a:sym typeface="Comfortaa"/>
            </a:endParaRPr>
          </a:p>
          <a:p>
            <a:pPr indent="0" lvl="0" marL="0" marR="0" rtl="0" algn="ctr">
              <a:lnSpc>
                <a:spcPct val="100000"/>
              </a:lnSpc>
              <a:spcBef>
                <a:spcPts val="0"/>
              </a:spcBef>
              <a:spcAft>
                <a:spcPts val="0"/>
              </a:spcAft>
              <a:buClr>
                <a:schemeClr val="dk1"/>
              </a:buClr>
              <a:buSzPts val="1400"/>
              <a:buFont typeface="Arial"/>
              <a:buNone/>
            </a:pPr>
            <a:r>
              <a:t/>
            </a:r>
            <a:endParaRPr b="1" i="0" sz="1400" u="none" cap="none" strike="noStrike">
              <a:solidFill>
                <a:schemeClr val="dk2"/>
              </a:solidFill>
              <a:latin typeface="Comfortaa"/>
              <a:ea typeface="Comfortaa"/>
              <a:cs typeface="Comfortaa"/>
              <a:sym typeface="Comfortaa"/>
            </a:endParaRPr>
          </a:p>
          <a:p>
            <a:pPr indent="0" lvl="0" marL="0" marR="0" rtl="0" algn="ctr">
              <a:lnSpc>
                <a:spcPct val="100000"/>
              </a:lnSpc>
              <a:spcBef>
                <a:spcPts val="0"/>
              </a:spcBef>
              <a:spcAft>
                <a:spcPts val="0"/>
              </a:spcAft>
              <a:buClr>
                <a:schemeClr val="dk1"/>
              </a:buClr>
              <a:buSzPts val="1400"/>
              <a:buFont typeface="Arial"/>
              <a:buNone/>
            </a:pPr>
            <a:r>
              <a:rPr b="1" i="0" lang="en" sz="1400" u="none" cap="none" strike="noStrike">
                <a:solidFill>
                  <a:schemeClr val="dk2"/>
                </a:solidFill>
                <a:latin typeface="Comfortaa"/>
                <a:ea typeface="Comfortaa"/>
                <a:cs typeface="Comfortaa"/>
                <a:sym typeface="Comfortaa"/>
              </a:rPr>
              <a:t> </a:t>
            </a:r>
            <a:r>
              <a:rPr b="1" i="0" lang="en" sz="1200" u="none" cap="none" strike="noStrike">
                <a:solidFill>
                  <a:schemeClr val="dk2"/>
                </a:solidFill>
                <a:latin typeface="Comfortaa"/>
                <a:ea typeface="Comfortaa"/>
                <a:cs typeface="Comfortaa"/>
                <a:sym typeface="Comfortaa"/>
              </a:rPr>
              <a:t>B2B &amp; B2C</a:t>
            </a:r>
            <a:endParaRPr b="1" i="0" sz="1200" u="none" cap="none" strike="noStrike">
              <a:solidFill>
                <a:schemeClr val="dk2"/>
              </a:solidFill>
              <a:latin typeface="Comfortaa"/>
              <a:ea typeface="Comfortaa"/>
              <a:cs typeface="Comfortaa"/>
              <a:sym typeface="Comfortaa"/>
            </a:endParaRPr>
          </a:p>
        </p:txBody>
      </p:sp>
      <p:cxnSp>
        <p:nvCxnSpPr>
          <p:cNvPr id="608" name="Google Shape;608;p68"/>
          <p:cNvCxnSpPr>
            <a:stCxn id="607" idx="0"/>
            <a:endCxn id="603" idx="1"/>
          </p:cNvCxnSpPr>
          <p:nvPr/>
        </p:nvCxnSpPr>
        <p:spPr>
          <a:xfrm rot="10800000">
            <a:off x="7409850" y="2516675"/>
            <a:ext cx="0" cy="640200"/>
          </a:xfrm>
          <a:prstGeom prst="straightConnector1">
            <a:avLst/>
          </a:prstGeom>
          <a:noFill/>
          <a:ln cap="flat" cmpd="sng" w="9525">
            <a:solidFill>
              <a:schemeClr val="dk2"/>
            </a:solidFill>
            <a:prstDash val="solid"/>
            <a:round/>
            <a:headEnd len="sm" w="sm" type="none"/>
            <a:tailEnd len="sm" w="sm" type="none"/>
          </a:ln>
        </p:spPr>
      </p:cxnSp>
      <p:sp>
        <p:nvSpPr>
          <p:cNvPr id="609" name="Google Shape;609;p68"/>
          <p:cNvSpPr/>
          <p:nvPr/>
        </p:nvSpPr>
        <p:spPr>
          <a:xfrm>
            <a:off x="4756025" y="3138100"/>
            <a:ext cx="1527000" cy="1713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400"/>
              <a:buFont typeface="Arial"/>
              <a:buNone/>
            </a:pPr>
            <a:r>
              <a:rPr b="1" i="0" lang="en" sz="1400" u="none" cap="none" strike="noStrike">
                <a:solidFill>
                  <a:schemeClr val="dk2"/>
                </a:solidFill>
                <a:latin typeface="Comfortaa"/>
                <a:ea typeface="Comfortaa"/>
                <a:cs typeface="Comfortaa"/>
                <a:sym typeface="Comfortaa"/>
              </a:rPr>
              <a:t>Customer Lifetime Value</a:t>
            </a:r>
            <a:endParaRPr b="1" i="0" sz="1400" u="none" cap="none" strike="noStrike">
              <a:solidFill>
                <a:schemeClr val="dk2"/>
              </a:solidFill>
              <a:latin typeface="Comfortaa"/>
              <a:ea typeface="Comfortaa"/>
              <a:cs typeface="Comfortaa"/>
              <a:sym typeface="Comfortaa"/>
            </a:endParaRPr>
          </a:p>
          <a:p>
            <a:pPr indent="0" lvl="0" marL="0" marR="0" rtl="0" algn="ctr">
              <a:lnSpc>
                <a:spcPct val="100000"/>
              </a:lnSpc>
              <a:spcBef>
                <a:spcPts val="0"/>
              </a:spcBef>
              <a:spcAft>
                <a:spcPts val="0"/>
              </a:spcAft>
              <a:buClr>
                <a:schemeClr val="dk1"/>
              </a:buClr>
              <a:buSzPts val="1400"/>
              <a:buFont typeface="Arial"/>
              <a:buNone/>
            </a:pPr>
            <a:r>
              <a:t/>
            </a:r>
            <a:endParaRPr b="1" i="0" sz="1400" u="none" cap="none" strike="noStrike">
              <a:solidFill>
                <a:schemeClr val="dk2"/>
              </a:solidFill>
              <a:latin typeface="Comfortaa"/>
              <a:ea typeface="Comfortaa"/>
              <a:cs typeface="Comfortaa"/>
              <a:sym typeface="Comfortaa"/>
            </a:endParaRPr>
          </a:p>
          <a:p>
            <a:pPr indent="0" lvl="0" marL="0" marR="0" rtl="0" algn="ctr">
              <a:lnSpc>
                <a:spcPct val="100000"/>
              </a:lnSpc>
              <a:spcBef>
                <a:spcPts val="0"/>
              </a:spcBef>
              <a:spcAft>
                <a:spcPts val="0"/>
              </a:spcAft>
              <a:buClr>
                <a:schemeClr val="dk1"/>
              </a:buClr>
              <a:buSzPts val="1400"/>
              <a:buFont typeface="Arial"/>
              <a:buNone/>
            </a:pPr>
            <a:r>
              <a:rPr b="1" i="0" lang="en" sz="1200" u="none" cap="none" strike="noStrike">
                <a:solidFill>
                  <a:schemeClr val="dk2"/>
                </a:solidFill>
                <a:latin typeface="Comfortaa"/>
                <a:ea typeface="Comfortaa"/>
                <a:cs typeface="Comfortaa"/>
                <a:sym typeface="Comfortaa"/>
              </a:rPr>
              <a:t>Bartender </a:t>
            </a:r>
            <a:endParaRPr b="1" i="0" sz="1200" u="none" cap="none" strike="noStrike">
              <a:solidFill>
                <a:schemeClr val="dk2"/>
              </a:solidFill>
              <a:latin typeface="Comfortaa"/>
              <a:ea typeface="Comfortaa"/>
              <a:cs typeface="Comfortaa"/>
              <a:sym typeface="Comfortaa"/>
            </a:endParaRPr>
          </a:p>
        </p:txBody>
      </p:sp>
      <p:cxnSp>
        <p:nvCxnSpPr>
          <p:cNvPr id="610" name="Google Shape;610;p68"/>
          <p:cNvCxnSpPr>
            <a:stCxn id="609" idx="0"/>
            <a:endCxn id="602" idx="1"/>
          </p:cNvCxnSpPr>
          <p:nvPr/>
        </p:nvCxnSpPr>
        <p:spPr>
          <a:xfrm rot="10800000">
            <a:off x="5518025" y="2585500"/>
            <a:ext cx="1500" cy="552600"/>
          </a:xfrm>
          <a:prstGeom prst="straightConnector1">
            <a:avLst/>
          </a:prstGeom>
          <a:noFill/>
          <a:ln cap="flat" cmpd="sng" w="9525">
            <a:solidFill>
              <a:schemeClr val="dk2"/>
            </a:solidFill>
            <a:prstDash val="solid"/>
            <a:round/>
            <a:headEnd len="sm" w="sm" type="none"/>
            <a:tailEnd len="sm" w="sm" type="none"/>
          </a:ln>
        </p:spPr>
      </p:cxnSp>
      <p:cxnSp>
        <p:nvCxnSpPr>
          <p:cNvPr id="611" name="Google Shape;611;p68"/>
          <p:cNvCxnSpPr>
            <a:stCxn id="596" idx="1"/>
            <a:endCxn id="604" idx="0"/>
          </p:cNvCxnSpPr>
          <p:nvPr/>
        </p:nvCxnSpPr>
        <p:spPr>
          <a:xfrm>
            <a:off x="1734150" y="2620975"/>
            <a:ext cx="6900" cy="517200"/>
          </a:xfrm>
          <a:prstGeom prst="straightConnector1">
            <a:avLst/>
          </a:prstGeom>
          <a:noFill/>
          <a:ln cap="flat" cmpd="sng" w="9525">
            <a:solidFill>
              <a:schemeClr val="dk2"/>
            </a:solidFill>
            <a:prstDash val="solid"/>
            <a:round/>
            <a:headEnd len="sm" w="sm" type="none"/>
            <a:tailEnd len="sm" w="sm" type="none"/>
          </a:ln>
        </p:spPr>
      </p:cxnSp>
      <p:sp>
        <p:nvSpPr>
          <p:cNvPr id="612" name="Google Shape;612;p68"/>
          <p:cNvSpPr txBox="1"/>
          <p:nvPr/>
        </p:nvSpPr>
        <p:spPr>
          <a:xfrm>
            <a:off x="1305325" y="1339900"/>
            <a:ext cx="855900" cy="51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68"/>
          <p:cNvSpPr txBox="1"/>
          <p:nvPr/>
        </p:nvSpPr>
        <p:spPr>
          <a:xfrm>
            <a:off x="1086825" y="1416100"/>
            <a:ext cx="1290300" cy="51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Comfortaa"/>
                <a:ea typeface="Comfortaa"/>
                <a:cs typeface="Comfortaa"/>
                <a:sym typeface="Comfortaa"/>
              </a:rPr>
              <a:t>$16,345</a:t>
            </a:r>
            <a:endParaRPr b="1" i="0" sz="1800" u="none" cap="none" strike="noStrike">
              <a:solidFill>
                <a:schemeClr val="dk2"/>
              </a:solidFill>
              <a:latin typeface="Comfortaa"/>
              <a:ea typeface="Comfortaa"/>
              <a:cs typeface="Comfortaa"/>
              <a:sym typeface="Comfortaa"/>
            </a:endParaRPr>
          </a:p>
        </p:txBody>
      </p:sp>
      <p:sp>
        <p:nvSpPr>
          <p:cNvPr id="614" name="Google Shape;614;p68"/>
          <p:cNvSpPr txBox="1"/>
          <p:nvPr/>
        </p:nvSpPr>
        <p:spPr>
          <a:xfrm>
            <a:off x="2946163" y="1376075"/>
            <a:ext cx="1360500" cy="425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Comfortaa"/>
                <a:ea typeface="Comfortaa"/>
                <a:cs typeface="Comfortaa"/>
                <a:sym typeface="Comfortaa"/>
              </a:rPr>
              <a:t>$2,097</a:t>
            </a:r>
            <a:endParaRPr b="1" i="0" sz="1800" u="none" cap="none" strike="noStrike">
              <a:solidFill>
                <a:schemeClr val="dk2"/>
              </a:solidFill>
              <a:latin typeface="Comfortaa"/>
              <a:ea typeface="Comfortaa"/>
              <a:cs typeface="Comfortaa"/>
              <a:sym typeface="Comfortaa"/>
            </a:endParaRPr>
          </a:p>
        </p:txBody>
      </p:sp>
      <p:sp>
        <p:nvSpPr>
          <p:cNvPr id="615" name="Google Shape;615;p68"/>
          <p:cNvSpPr txBox="1"/>
          <p:nvPr/>
        </p:nvSpPr>
        <p:spPr>
          <a:xfrm>
            <a:off x="4761950" y="1330175"/>
            <a:ext cx="1360500" cy="51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Comfortaa"/>
                <a:ea typeface="Comfortaa"/>
                <a:cs typeface="Comfortaa"/>
                <a:sym typeface="Comfortaa"/>
              </a:rPr>
              <a:t>$469</a:t>
            </a:r>
            <a:endParaRPr b="1" i="0" sz="1800" u="none" cap="none" strike="noStrike">
              <a:solidFill>
                <a:schemeClr val="dk2"/>
              </a:solidFill>
              <a:latin typeface="Comfortaa"/>
              <a:ea typeface="Comfortaa"/>
              <a:cs typeface="Comfortaa"/>
              <a:sym typeface="Comfortaa"/>
            </a:endParaRPr>
          </a:p>
        </p:txBody>
      </p:sp>
      <p:sp>
        <p:nvSpPr>
          <p:cNvPr id="616" name="Google Shape;616;p68"/>
          <p:cNvSpPr txBox="1"/>
          <p:nvPr/>
        </p:nvSpPr>
        <p:spPr>
          <a:xfrm>
            <a:off x="6682950" y="1178275"/>
            <a:ext cx="1453800" cy="517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chemeClr val="dk2"/>
                </a:solidFill>
                <a:latin typeface="Comfortaa"/>
                <a:ea typeface="Comfortaa"/>
                <a:cs typeface="Comfortaa"/>
                <a:sym typeface="Comfortaa"/>
              </a:rPr>
              <a:t>B2B $1,625 </a:t>
            </a:r>
            <a:endParaRPr b="1" i="0" sz="1800" u="none" cap="none" strike="noStrike">
              <a:solidFill>
                <a:schemeClr val="dk2"/>
              </a:solidFill>
              <a:latin typeface="Comfortaa"/>
              <a:ea typeface="Comfortaa"/>
              <a:cs typeface="Comfortaa"/>
              <a:sym typeface="Comfortaa"/>
            </a:endParaRPr>
          </a:p>
          <a:p>
            <a:pPr indent="0" lvl="0" marL="0" marR="0" rtl="0" algn="ctr">
              <a:lnSpc>
                <a:spcPct val="115000"/>
              </a:lnSpc>
              <a:spcBef>
                <a:spcPts val="0"/>
              </a:spcBef>
              <a:spcAft>
                <a:spcPts val="0"/>
              </a:spcAft>
              <a:buClr>
                <a:srgbClr val="000000"/>
              </a:buClr>
              <a:buSzPts val="1800"/>
              <a:buFont typeface="Arial"/>
              <a:buNone/>
            </a:pPr>
            <a:r>
              <a:rPr b="1" i="0" lang="en" sz="1800" u="none" cap="none" strike="noStrike">
                <a:solidFill>
                  <a:schemeClr val="dk2"/>
                </a:solidFill>
                <a:latin typeface="Comfortaa"/>
                <a:ea typeface="Comfortaa"/>
                <a:cs typeface="Comfortaa"/>
                <a:sym typeface="Comfortaa"/>
              </a:rPr>
              <a:t>B2C $39</a:t>
            </a:r>
            <a:endParaRPr b="1" i="0" sz="1800" u="none" cap="none" strike="noStrike">
              <a:solidFill>
                <a:schemeClr val="dk2"/>
              </a:solidFill>
              <a:latin typeface="Comfortaa"/>
              <a:ea typeface="Comfortaa"/>
              <a:cs typeface="Comfortaa"/>
              <a:sym typeface="Comfortaa"/>
            </a:endParaRPr>
          </a:p>
        </p:txBody>
      </p:sp>
      <p:sp>
        <p:nvSpPr>
          <p:cNvPr id="617" name="Google Shape;617;p68"/>
          <p:cNvSpPr txBox="1"/>
          <p:nvPr/>
        </p:nvSpPr>
        <p:spPr>
          <a:xfrm>
            <a:off x="82350" y="320875"/>
            <a:ext cx="1226100" cy="39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Ania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graphicFrame>
        <p:nvGraphicFramePr>
          <p:cNvPr id="622" name="Google Shape;622;p69"/>
          <p:cNvGraphicFramePr/>
          <p:nvPr/>
        </p:nvGraphicFramePr>
        <p:xfrm>
          <a:off x="410396" y="919555"/>
          <a:ext cx="3000000" cy="3000000"/>
        </p:xfrm>
        <a:graphic>
          <a:graphicData uri="http://schemas.openxmlformats.org/drawingml/2006/table">
            <a:tbl>
              <a:tblPr>
                <a:noFill/>
                <a:tableStyleId>{16EFB306-29F2-4A07-9AA5-C44232FD356D}</a:tableStyleId>
              </a:tblPr>
              <a:tblGrid>
                <a:gridCol w="1244075"/>
                <a:gridCol w="1221800"/>
                <a:gridCol w="2055625"/>
                <a:gridCol w="3927450"/>
              </a:tblGrid>
              <a:tr h="938225">
                <a:tc>
                  <a:txBody>
                    <a:bodyPr/>
                    <a:lstStyle/>
                    <a:p>
                      <a:pPr indent="0" lvl="0" marL="0" marR="0" rtl="0" algn="ctr">
                        <a:lnSpc>
                          <a:spcPct val="115000"/>
                        </a:lnSpc>
                        <a:spcBef>
                          <a:spcPts val="0"/>
                        </a:spcBef>
                        <a:spcAft>
                          <a:spcPts val="0"/>
                        </a:spcAft>
                        <a:buClr>
                          <a:srgbClr val="000000"/>
                        </a:buClr>
                        <a:buSzPts val="1400"/>
                        <a:buFont typeface="Arial"/>
                        <a:buNone/>
                      </a:pPr>
                      <a:r>
                        <a:rPr b="1" lang="en" sz="1500" u="none" cap="none" strike="noStrike">
                          <a:latin typeface="Comfortaa"/>
                          <a:ea typeface="Comfortaa"/>
                          <a:cs typeface="Comfortaa"/>
                          <a:sym typeface="Comfortaa"/>
                        </a:rPr>
                        <a:t>Customer Segment </a:t>
                      </a:r>
                      <a:endParaRPr b="1" sz="1500" u="none" cap="none" strike="noStrike">
                        <a:latin typeface="Comfortaa"/>
                        <a:ea typeface="Comfortaa"/>
                        <a:cs typeface="Comfortaa"/>
                        <a:sym typeface="Comfortaa"/>
                      </a:endParaRPr>
                    </a:p>
                  </a:txBody>
                  <a:tcPr marT="27425" marB="27425" marR="27425" marL="27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lang="en" sz="1500" u="none" cap="none" strike="noStrike">
                          <a:latin typeface="Comfortaa"/>
                          <a:ea typeface="Comfortaa"/>
                          <a:cs typeface="Comfortaa"/>
                          <a:sym typeface="Comfortaa"/>
                        </a:rPr>
                        <a:t>Annual Acquisition </a:t>
                      </a:r>
                      <a:endParaRPr b="1" sz="1500" u="none" cap="none" strike="noStrike">
                        <a:latin typeface="Comfortaa"/>
                        <a:ea typeface="Comfortaa"/>
                        <a:cs typeface="Comfortaa"/>
                        <a:sym typeface="Comfortaa"/>
                      </a:endParaRPr>
                    </a:p>
                    <a:p>
                      <a:pPr indent="0" lvl="0" marL="0" marR="0" rtl="0" algn="ctr">
                        <a:lnSpc>
                          <a:spcPct val="115000"/>
                        </a:lnSpc>
                        <a:spcBef>
                          <a:spcPts val="0"/>
                        </a:spcBef>
                        <a:spcAft>
                          <a:spcPts val="0"/>
                        </a:spcAft>
                        <a:buClr>
                          <a:srgbClr val="000000"/>
                        </a:buClr>
                        <a:buSzPts val="1400"/>
                        <a:buFont typeface="Arial"/>
                        <a:buNone/>
                      </a:pPr>
                      <a:r>
                        <a:rPr b="1" lang="en" sz="1500" u="none" cap="none" strike="noStrike">
                          <a:latin typeface="Comfortaa"/>
                          <a:ea typeface="Comfortaa"/>
                          <a:cs typeface="Comfortaa"/>
                          <a:sym typeface="Comfortaa"/>
                        </a:rPr>
                        <a:t>Cost</a:t>
                      </a:r>
                      <a:endParaRPr b="1" sz="1500" u="none" cap="none" strike="noStrike">
                        <a:latin typeface="Comfortaa"/>
                        <a:ea typeface="Comfortaa"/>
                        <a:cs typeface="Comfortaa"/>
                        <a:sym typeface="Comfortaa"/>
                      </a:endParaRPr>
                    </a:p>
                  </a:txBody>
                  <a:tcPr marT="27425" marB="27425" marR="27425" marL="27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gridSpan="2">
                  <a:txBody>
                    <a:bodyPr/>
                    <a:lstStyle/>
                    <a:p>
                      <a:pPr indent="0" lvl="0" marL="0" marR="0" rtl="0" algn="ctr">
                        <a:lnSpc>
                          <a:spcPct val="115000"/>
                        </a:lnSpc>
                        <a:spcBef>
                          <a:spcPts val="0"/>
                        </a:spcBef>
                        <a:spcAft>
                          <a:spcPts val="0"/>
                        </a:spcAft>
                        <a:buClr>
                          <a:srgbClr val="000000"/>
                        </a:buClr>
                        <a:buSzPts val="1400"/>
                        <a:buFont typeface="Arial"/>
                        <a:buNone/>
                      </a:pPr>
                      <a:r>
                        <a:rPr b="1" lang="en" sz="1500" u="none" cap="none" strike="noStrike">
                          <a:latin typeface="Comfortaa"/>
                          <a:ea typeface="Comfortaa"/>
                          <a:cs typeface="Comfortaa"/>
                          <a:sym typeface="Comfortaa"/>
                        </a:rPr>
                        <a:t>Notes </a:t>
                      </a:r>
                      <a:endParaRPr b="1" sz="1500" u="none" cap="none" strike="noStrike">
                        <a:latin typeface="Comfortaa"/>
                        <a:ea typeface="Comfortaa"/>
                        <a:cs typeface="Comfortaa"/>
                        <a:sym typeface="Comfortaa"/>
                      </a:endParaRPr>
                    </a:p>
                  </a:txBody>
                  <a:tcPr marT="27425" marB="27425" marR="27425" marL="27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FEFEF"/>
                    </a:solidFill>
                  </a:tcPr>
                </a:tc>
                <a:tc hMerge="1"/>
              </a:tr>
              <a:tr h="1818225">
                <a:tc>
                  <a:txBody>
                    <a:bodyPr/>
                    <a:lstStyle/>
                    <a:p>
                      <a:pPr indent="0" lvl="0" marL="0" marR="0" rtl="0" algn="ctr">
                        <a:lnSpc>
                          <a:spcPct val="115000"/>
                        </a:lnSpc>
                        <a:spcBef>
                          <a:spcPts val="0"/>
                        </a:spcBef>
                        <a:spcAft>
                          <a:spcPts val="0"/>
                        </a:spcAft>
                        <a:buClr>
                          <a:srgbClr val="000000"/>
                        </a:buClr>
                        <a:buSzPts val="1400"/>
                        <a:buFont typeface="Arial"/>
                        <a:buNone/>
                      </a:pPr>
                      <a:r>
                        <a:rPr b="1" lang="en" sz="1500" u="none" cap="none" strike="noStrike">
                          <a:latin typeface="Comfortaa"/>
                          <a:ea typeface="Comfortaa"/>
                          <a:cs typeface="Comfortaa"/>
                          <a:sym typeface="Comfortaa"/>
                        </a:rPr>
                        <a:t>B2B </a:t>
                      </a:r>
                      <a:endParaRPr b="1" sz="1500" u="none" cap="none" strike="noStrike">
                        <a:latin typeface="Comfortaa"/>
                        <a:ea typeface="Comfortaa"/>
                        <a:cs typeface="Comfortaa"/>
                        <a:sym typeface="Comfortaa"/>
                      </a:endParaRPr>
                    </a:p>
                  </a:txBody>
                  <a:tcPr marT="27425" marB="27425" marR="27425" marL="27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500" u="none" cap="none" strike="noStrike">
                          <a:latin typeface="Comfortaa"/>
                          <a:ea typeface="Comfortaa"/>
                          <a:cs typeface="Comfortaa"/>
                          <a:sym typeface="Comfortaa"/>
                        </a:rPr>
                        <a:t>$1625.00</a:t>
                      </a:r>
                      <a:endParaRPr sz="1500" u="none" cap="none" strike="noStrike">
                        <a:latin typeface="Comfortaa"/>
                        <a:ea typeface="Comfortaa"/>
                        <a:cs typeface="Comfortaa"/>
                        <a:sym typeface="Comfortaa"/>
                      </a:endParaRPr>
                    </a:p>
                  </a:txBody>
                  <a:tcPr marT="27425" marB="27425" marR="27425" marL="27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gridSpan="2">
                  <a:txBody>
                    <a:bodyPr/>
                    <a:lstStyle/>
                    <a:p>
                      <a:pPr indent="0" lvl="0" marL="0" marR="0" rtl="0" algn="ctr">
                        <a:lnSpc>
                          <a:spcPct val="115000"/>
                        </a:lnSpc>
                        <a:spcBef>
                          <a:spcPts val="0"/>
                        </a:spcBef>
                        <a:spcAft>
                          <a:spcPts val="0"/>
                        </a:spcAft>
                        <a:buClr>
                          <a:srgbClr val="000000"/>
                        </a:buClr>
                        <a:buSzPts val="1400"/>
                        <a:buFont typeface="Arial"/>
                        <a:buNone/>
                      </a:pPr>
                      <a:r>
                        <a:rPr lang="en" sz="1500" u="none" cap="none" strike="noStrike">
                          <a:latin typeface="Comfortaa"/>
                          <a:ea typeface="Comfortaa"/>
                          <a:cs typeface="Comfortaa"/>
                          <a:sym typeface="Comfortaa"/>
                        </a:rPr>
                        <a:t>Acquisition using media publications in the leading industry media and context advertising Facebook/AdWords </a:t>
                      </a:r>
                      <a:endParaRPr sz="1500" u="none" cap="none" strike="noStrike">
                        <a:latin typeface="Comfortaa"/>
                        <a:ea typeface="Comfortaa"/>
                        <a:cs typeface="Comfortaa"/>
                        <a:sym typeface="Comfortaa"/>
                      </a:endParaRPr>
                    </a:p>
                    <a:p>
                      <a:pPr indent="0" lvl="0" marL="0" marR="0" rtl="0" algn="ctr">
                        <a:lnSpc>
                          <a:spcPct val="115000"/>
                        </a:lnSpc>
                        <a:spcBef>
                          <a:spcPts val="0"/>
                        </a:spcBef>
                        <a:spcAft>
                          <a:spcPts val="0"/>
                        </a:spcAft>
                        <a:buClr>
                          <a:srgbClr val="000000"/>
                        </a:buClr>
                        <a:buSzPts val="1400"/>
                        <a:buFont typeface="Arial"/>
                        <a:buNone/>
                      </a:pPr>
                      <a:r>
                        <a:rPr lang="en" sz="1500" u="none" cap="none" strike="noStrike">
                          <a:latin typeface="Comfortaa"/>
                          <a:ea typeface="Comfortaa"/>
                          <a:cs typeface="Comfortaa"/>
                          <a:sym typeface="Comfortaa"/>
                        </a:rPr>
                        <a:t>Advertising + marketing + website/app development + maintenance divided by number of B2B accounts = </a:t>
                      </a:r>
                      <a:endParaRPr sz="1500" u="none" cap="none" strike="noStrike">
                        <a:latin typeface="Comfortaa"/>
                        <a:ea typeface="Comfortaa"/>
                        <a:cs typeface="Comfortaa"/>
                        <a:sym typeface="Comfortaa"/>
                      </a:endParaRPr>
                    </a:p>
                    <a:p>
                      <a:pPr indent="0" lvl="0" marL="0" marR="0" rtl="0" algn="ctr">
                        <a:lnSpc>
                          <a:spcPct val="115000"/>
                        </a:lnSpc>
                        <a:spcBef>
                          <a:spcPts val="0"/>
                        </a:spcBef>
                        <a:spcAft>
                          <a:spcPts val="0"/>
                        </a:spcAft>
                        <a:buClr>
                          <a:srgbClr val="000000"/>
                        </a:buClr>
                        <a:buSzPts val="1400"/>
                        <a:buFont typeface="Arial"/>
                        <a:buNone/>
                      </a:pPr>
                      <a:r>
                        <a:rPr lang="en" sz="1500" u="none" cap="none" strike="noStrike">
                          <a:latin typeface="Comfortaa"/>
                          <a:ea typeface="Comfortaa"/>
                          <a:cs typeface="Comfortaa"/>
                          <a:sym typeface="Comfortaa"/>
                        </a:rPr>
                        <a:t>($150K + $100K + $10K)/160 B2B accounts</a:t>
                      </a:r>
                      <a:endParaRPr sz="1500" u="none" cap="none" strike="noStrike">
                        <a:latin typeface="Comfortaa"/>
                        <a:ea typeface="Comfortaa"/>
                        <a:cs typeface="Comfortaa"/>
                        <a:sym typeface="Comfortaa"/>
                      </a:endParaRPr>
                    </a:p>
                  </a:txBody>
                  <a:tcPr marT="27425" marB="27425" marR="27425" marL="27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r h="1061600">
                <a:tc>
                  <a:txBody>
                    <a:bodyPr/>
                    <a:lstStyle/>
                    <a:p>
                      <a:pPr indent="0" lvl="0" marL="0" marR="0" rtl="0" algn="ctr">
                        <a:lnSpc>
                          <a:spcPct val="115000"/>
                        </a:lnSpc>
                        <a:spcBef>
                          <a:spcPts val="0"/>
                        </a:spcBef>
                        <a:spcAft>
                          <a:spcPts val="0"/>
                        </a:spcAft>
                        <a:buClr>
                          <a:srgbClr val="000000"/>
                        </a:buClr>
                        <a:buSzPts val="1400"/>
                        <a:buFont typeface="Arial"/>
                        <a:buNone/>
                      </a:pPr>
                      <a:r>
                        <a:rPr b="1" lang="en" sz="1500" u="none" cap="none" strike="noStrike">
                          <a:latin typeface="Comfortaa"/>
                          <a:ea typeface="Comfortaa"/>
                          <a:cs typeface="Comfortaa"/>
                          <a:sym typeface="Comfortaa"/>
                        </a:rPr>
                        <a:t>B2C </a:t>
                      </a:r>
                      <a:endParaRPr b="1" sz="1500" u="none" cap="none" strike="noStrike">
                        <a:latin typeface="Comfortaa"/>
                        <a:ea typeface="Comfortaa"/>
                        <a:cs typeface="Comfortaa"/>
                        <a:sym typeface="Comfortaa"/>
                      </a:endParaRPr>
                    </a:p>
                    <a:p>
                      <a:pPr indent="0" lvl="0" marL="0" marR="0" rtl="0" algn="ctr">
                        <a:lnSpc>
                          <a:spcPct val="115000"/>
                        </a:lnSpc>
                        <a:spcBef>
                          <a:spcPts val="0"/>
                        </a:spcBef>
                        <a:spcAft>
                          <a:spcPts val="0"/>
                        </a:spcAft>
                        <a:buClr>
                          <a:srgbClr val="000000"/>
                        </a:buClr>
                        <a:buSzPts val="1400"/>
                        <a:buFont typeface="Arial"/>
                        <a:buNone/>
                      </a:pPr>
                      <a:r>
                        <a:rPr b="1" lang="en" sz="1500" u="none" cap="none" strike="noStrike">
                          <a:latin typeface="Comfortaa"/>
                          <a:ea typeface="Comfortaa"/>
                          <a:cs typeface="Comfortaa"/>
                          <a:sym typeface="Comfortaa"/>
                        </a:rPr>
                        <a:t>(Staff)</a:t>
                      </a:r>
                      <a:endParaRPr b="1" sz="1500" u="none" cap="none" strike="noStrike">
                        <a:latin typeface="Comfortaa"/>
                        <a:ea typeface="Comfortaa"/>
                        <a:cs typeface="Comfortaa"/>
                        <a:sym typeface="Comfortaa"/>
                      </a:endParaRPr>
                    </a:p>
                  </a:txBody>
                  <a:tcPr marT="27425" marB="27425" marR="27425" marL="27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500" u="none" cap="none" strike="noStrike">
                          <a:latin typeface="Comfortaa"/>
                          <a:ea typeface="Comfortaa"/>
                          <a:cs typeface="Comfortaa"/>
                          <a:sym typeface="Comfortaa"/>
                        </a:rPr>
                        <a:t>$38.77</a:t>
                      </a:r>
                      <a:endParaRPr sz="1500" u="none" cap="none" strike="noStrike">
                        <a:latin typeface="Comfortaa"/>
                        <a:ea typeface="Comfortaa"/>
                        <a:cs typeface="Comfortaa"/>
                        <a:sym typeface="Comfortaa"/>
                      </a:endParaRPr>
                    </a:p>
                  </a:txBody>
                  <a:tcPr marT="27425" marB="27425" marR="27425" marL="27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gridSpan="2">
                  <a:txBody>
                    <a:bodyPr/>
                    <a:lstStyle/>
                    <a:p>
                      <a:pPr indent="0" lvl="0" marL="0" marR="0" rtl="0" algn="ctr">
                        <a:lnSpc>
                          <a:spcPct val="115000"/>
                        </a:lnSpc>
                        <a:spcBef>
                          <a:spcPts val="0"/>
                        </a:spcBef>
                        <a:spcAft>
                          <a:spcPts val="0"/>
                        </a:spcAft>
                        <a:buClr>
                          <a:srgbClr val="000000"/>
                        </a:buClr>
                        <a:buSzPts val="1400"/>
                        <a:buFont typeface="Arial"/>
                        <a:buNone/>
                      </a:pPr>
                      <a:r>
                        <a:rPr lang="en" sz="1500" u="none" cap="none" strike="noStrike">
                          <a:latin typeface="Comfortaa"/>
                          <a:ea typeface="Comfortaa"/>
                          <a:cs typeface="Comfortaa"/>
                          <a:sym typeface="Comfortaa"/>
                        </a:rPr>
                        <a:t>Advertising + marketing + website/app development + maintenance divided by acquired bookings = </a:t>
                      </a:r>
                      <a:endParaRPr sz="1500" u="none" cap="none" strike="noStrike">
                        <a:latin typeface="Comfortaa"/>
                        <a:ea typeface="Comfortaa"/>
                        <a:cs typeface="Comfortaa"/>
                        <a:sym typeface="Comfortaa"/>
                      </a:endParaRPr>
                    </a:p>
                    <a:p>
                      <a:pPr indent="0" lvl="0" marL="0" marR="0" rtl="0" algn="ctr">
                        <a:lnSpc>
                          <a:spcPct val="115000"/>
                        </a:lnSpc>
                        <a:spcBef>
                          <a:spcPts val="0"/>
                        </a:spcBef>
                        <a:spcAft>
                          <a:spcPts val="0"/>
                        </a:spcAft>
                        <a:buClr>
                          <a:srgbClr val="000000"/>
                        </a:buClr>
                        <a:buSzPts val="1400"/>
                        <a:buFont typeface="Arial"/>
                        <a:buNone/>
                      </a:pPr>
                      <a:r>
                        <a:rPr lang="en" sz="1500" u="none" cap="none" strike="noStrike">
                          <a:latin typeface="Comfortaa"/>
                          <a:ea typeface="Comfortaa"/>
                          <a:cs typeface="Comfortaa"/>
                          <a:sym typeface="Comfortaa"/>
                        </a:rPr>
                        <a:t>($150K + $100K + $10K)/6706 bookings = $38.77</a:t>
                      </a:r>
                      <a:endParaRPr sz="1500" u="none" cap="none" strike="noStrike">
                        <a:latin typeface="Comfortaa"/>
                        <a:ea typeface="Comfortaa"/>
                        <a:cs typeface="Comfortaa"/>
                        <a:sym typeface="Comfortaa"/>
                      </a:endParaRPr>
                    </a:p>
                  </a:txBody>
                  <a:tcPr marT="27425" marB="27425" marR="27425" marL="274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hMerge="1"/>
              </a:tr>
            </a:tbl>
          </a:graphicData>
        </a:graphic>
      </p:graphicFrame>
      <p:sp>
        <p:nvSpPr>
          <p:cNvPr id="623" name="Google Shape;623;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24" name="Google Shape;624;p69"/>
          <p:cNvSpPr txBox="1"/>
          <p:nvPr/>
        </p:nvSpPr>
        <p:spPr>
          <a:xfrm>
            <a:off x="0" y="240350"/>
            <a:ext cx="9144000" cy="6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Customer Acquisition Cost</a:t>
            </a:r>
            <a:endParaRPr b="0" i="0" sz="2800" u="none" cap="none" strike="noStrike">
              <a:solidFill>
                <a:srgbClr val="999999"/>
              </a:solidFill>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8" name="Shape 628"/>
        <p:cNvGrpSpPr/>
        <p:nvPr/>
      </p:nvGrpSpPr>
      <p:grpSpPr>
        <a:xfrm>
          <a:off x="0" y="0"/>
          <a:ext cx="0" cy="0"/>
          <a:chOff x="0" y="0"/>
          <a:chExt cx="0" cy="0"/>
        </a:xfrm>
      </p:grpSpPr>
      <p:graphicFrame>
        <p:nvGraphicFramePr>
          <p:cNvPr id="629" name="Google Shape;629;p70"/>
          <p:cNvGraphicFramePr/>
          <p:nvPr/>
        </p:nvGraphicFramePr>
        <p:xfrm>
          <a:off x="1252538" y="871200"/>
          <a:ext cx="3000000" cy="3000000"/>
        </p:xfrm>
        <a:graphic>
          <a:graphicData uri="http://schemas.openxmlformats.org/drawingml/2006/table">
            <a:tbl>
              <a:tblPr>
                <a:noFill/>
                <a:tableStyleId>{248B7A6F-EA24-4542-B42D-55D23CAB7603}</a:tableStyleId>
              </a:tblPr>
              <a:tblGrid>
                <a:gridCol w="2445175"/>
                <a:gridCol w="1416300"/>
                <a:gridCol w="1478175"/>
                <a:gridCol w="1685825"/>
              </a:tblGrid>
              <a:tr h="546025">
                <a:tc>
                  <a:txBody>
                    <a:bodyPr/>
                    <a:lstStyle/>
                    <a:p>
                      <a:pPr indent="0" lvl="0" marL="0" marR="0" rtl="0" algn="ctr">
                        <a:lnSpc>
                          <a:spcPct val="140000"/>
                        </a:lnSpc>
                        <a:spcBef>
                          <a:spcPts val="0"/>
                        </a:spcBef>
                        <a:spcAft>
                          <a:spcPts val="0"/>
                        </a:spcAft>
                        <a:buClr>
                          <a:srgbClr val="000000"/>
                        </a:buClr>
                        <a:buSzPts val="1200"/>
                        <a:buFont typeface="Arial"/>
                        <a:buNone/>
                      </a:pPr>
                      <a:r>
                        <a:rPr b="1" lang="en" sz="1400" u="none" cap="none" strike="noStrike">
                          <a:latin typeface="Comfortaa"/>
                          <a:ea typeface="Comfortaa"/>
                          <a:cs typeface="Comfortaa"/>
                          <a:sym typeface="Comfortaa"/>
                        </a:rPr>
                        <a:t>CLV by Segment</a:t>
                      </a:r>
                      <a:endParaRPr b="1"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b="1" lang="en" sz="1400" u="none" cap="none" strike="noStrike">
                          <a:latin typeface="Comfortaa"/>
                          <a:ea typeface="Comfortaa"/>
                          <a:cs typeface="Comfortaa"/>
                          <a:sym typeface="Comfortaa"/>
                        </a:rPr>
                        <a:t>Bartender</a:t>
                      </a:r>
                      <a:endParaRPr sz="1400" u="none" cap="none" strike="noStrike">
                        <a:latin typeface="Comfortaa"/>
                        <a:ea typeface="Comfortaa"/>
                        <a:cs typeface="Comfortaa"/>
                        <a:sym typeface="Comfortaa"/>
                      </a:endParaRPr>
                    </a:p>
                    <a:p>
                      <a:pPr indent="0" lvl="0" marL="0" marR="0" rtl="0" algn="ctr">
                        <a:lnSpc>
                          <a:spcPct val="140000"/>
                        </a:lnSpc>
                        <a:spcBef>
                          <a:spcPts val="0"/>
                        </a:spcBef>
                        <a:spcAft>
                          <a:spcPts val="0"/>
                        </a:spcAft>
                        <a:buClr>
                          <a:srgbClr val="000000"/>
                        </a:buClr>
                        <a:buSzPts val="1200"/>
                        <a:buFont typeface="Arial"/>
                        <a:buNone/>
                      </a:pPr>
                      <a:r>
                        <a:rPr b="1" lang="en" sz="1400" u="none" cap="none" strike="noStrike">
                          <a:latin typeface="Comfortaa"/>
                          <a:ea typeface="Comfortaa"/>
                          <a:cs typeface="Comfortaa"/>
                          <a:sym typeface="Comfortaa"/>
                        </a:rPr>
                        <a:t>10 eng 3 hrs </a:t>
                      </a:r>
                      <a:endParaRPr b="1"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b="1" lang="en" sz="1400" u="none" cap="none" strike="noStrike">
                          <a:latin typeface="Comfortaa"/>
                          <a:ea typeface="Comfortaa"/>
                          <a:cs typeface="Comfortaa"/>
                          <a:sym typeface="Comfortaa"/>
                        </a:rPr>
                        <a:t>Promo Model</a:t>
                      </a:r>
                      <a:endParaRPr sz="1400" u="none" cap="none" strike="noStrike">
                        <a:latin typeface="Comfortaa"/>
                        <a:ea typeface="Comfortaa"/>
                        <a:cs typeface="Comfortaa"/>
                        <a:sym typeface="Comfortaa"/>
                      </a:endParaRPr>
                    </a:p>
                    <a:p>
                      <a:pPr indent="0" lvl="0" marL="0" marR="0" rtl="0" algn="ctr">
                        <a:lnSpc>
                          <a:spcPct val="140000"/>
                        </a:lnSpc>
                        <a:spcBef>
                          <a:spcPts val="0"/>
                        </a:spcBef>
                        <a:spcAft>
                          <a:spcPts val="0"/>
                        </a:spcAft>
                        <a:buClr>
                          <a:srgbClr val="000000"/>
                        </a:buClr>
                        <a:buSzPts val="1200"/>
                        <a:buFont typeface="Arial"/>
                        <a:buNone/>
                      </a:pPr>
                      <a:r>
                        <a:rPr b="1" lang="en" sz="1400" u="none" cap="none" strike="noStrike">
                          <a:latin typeface="Comfortaa"/>
                          <a:ea typeface="Comfortaa"/>
                          <a:cs typeface="Comfortaa"/>
                          <a:sym typeface="Comfortaa"/>
                        </a:rPr>
                        <a:t>15 eng 3 hrs </a:t>
                      </a:r>
                      <a:endParaRPr b="1"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b="1" lang="en" sz="1400" u="none" cap="none" strike="noStrike">
                          <a:latin typeface="Comfortaa"/>
                          <a:ea typeface="Comfortaa"/>
                          <a:cs typeface="Comfortaa"/>
                          <a:sym typeface="Comfortaa"/>
                        </a:rPr>
                        <a:t>Photographer</a:t>
                      </a:r>
                      <a:endParaRPr sz="1400" u="none" cap="none" strike="noStrike">
                        <a:latin typeface="Comfortaa"/>
                        <a:ea typeface="Comfortaa"/>
                        <a:cs typeface="Comfortaa"/>
                        <a:sym typeface="Comfortaa"/>
                      </a:endParaRPr>
                    </a:p>
                    <a:p>
                      <a:pPr indent="0" lvl="0" marL="0" marR="0" rtl="0" algn="ctr">
                        <a:lnSpc>
                          <a:spcPct val="140000"/>
                        </a:lnSpc>
                        <a:spcBef>
                          <a:spcPts val="0"/>
                        </a:spcBef>
                        <a:spcAft>
                          <a:spcPts val="0"/>
                        </a:spcAft>
                        <a:buClr>
                          <a:srgbClr val="000000"/>
                        </a:buClr>
                        <a:buSzPts val="1200"/>
                        <a:buFont typeface="Arial"/>
                        <a:buNone/>
                      </a:pPr>
                      <a:r>
                        <a:rPr b="1" lang="en" sz="1400" u="none" cap="none" strike="noStrike">
                          <a:latin typeface="Comfortaa"/>
                          <a:ea typeface="Comfortaa"/>
                          <a:cs typeface="Comfortaa"/>
                          <a:sym typeface="Comfortaa"/>
                        </a:rPr>
                        <a:t>12 eng 4 hrs </a:t>
                      </a:r>
                      <a:endParaRPr b="1"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r h="339250">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Annual Subscription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 $ 119.40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 $119.40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 $119.40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294875">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Annual Margin ( M )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 $259.38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 $644.13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 $2,459.28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8575">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Retention Rate ( r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50.00%</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70.00%</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85.00%</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62400">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New Customer Acquisition Cost (AC)</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$50</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$50</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$50</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608375">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CLV=(M-c)/(1-r)-AC</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 $468.76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 $2,097.10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a:txBody>
                    <a:bodyPr/>
                    <a:lstStyle/>
                    <a:p>
                      <a:pPr indent="0" lvl="0" marL="0" marR="0" rtl="0" algn="ctr">
                        <a:lnSpc>
                          <a:spcPct val="140000"/>
                        </a:lnSpc>
                        <a:spcBef>
                          <a:spcPts val="0"/>
                        </a:spcBef>
                        <a:spcAft>
                          <a:spcPts val="0"/>
                        </a:spcAft>
                        <a:buClr>
                          <a:srgbClr val="000000"/>
                        </a:buClr>
                        <a:buSzPts val="1200"/>
                        <a:buFont typeface="Arial"/>
                        <a:buNone/>
                      </a:pPr>
                      <a:r>
                        <a:rPr lang="en" sz="1400" u="none" cap="none" strike="noStrike">
                          <a:latin typeface="Comfortaa"/>
                          <a:ea typeface="Comfortaa"/>
                          <a:cs typeface="Comfortaa"/>
                          <a:sym typeface="Comfortaa"/>
                        </a:rPr>
                        <a:t> $16,345.20 </a:t>
                      </a:r>
                      <a:endParaRPr sz="1400" u="none" cap="none" strike="noStrike">
                        <a:latin typeface="Comfortaa"/>
                        <a:ea typeface="Comfortaa"/>
                        <a:cs typeface="Comfortaa"/>
                        <a:sym typeface="Comfortaa"/>
                      </a:endParaRPr>
                    </a:p>
                  </a:txBody>
                  <a:tcPr marT="45700" marB="45700" marR="9525" marL="952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r>
            </a:tbl>
          </a:graphicData>
        </a:graphic>
      </p:graphicFrame>
      <p:sp>
        <p:nvSpPr>
          <p:cNvPr id="630" name="Google Shape;630;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1" name="Google Shape;631;p70"/>
          <p:cNvSpPr txBox="1"/>
          <p:nvPr/>
        </p:nvSpPr>
        <p:spPr>
          <a:xfrm>
            <a:off x="0" y="219450"/>
            <a:ext cx="9144000" cy="68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CLV for Staff</a:t>
            </a:r>
            <a:endParaRPr b="1" i="0" sz="2800" u="none" cap="none" strike="noStrike">
              <a:solidFill>
                <a:srgbClr val="999999"/>
              </a:solidFill>
              <a:latin typeface="Comfortaa"/>
              <a:ea typeface="Comfortaa"/>
              <a:cs typeface="Comfortaa"/>
              <a:sym typeface="Comforta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71"/>
          <p:cNvSpPr txBox="1"/>
          <p:nvPr>
            <p:ph idx="1" type="body"/>
          </p:nvPr>
        </p:nvSpPr>
        <p:spPr>
          <a:xfrm>
            <a:off x="807600" y="784425"/>
            <a:ext cx="7746600" cy="37845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500"/>
              </a:spcBef>
              <a:spcAft>
                <a:spcPts val="0"/>
              </a:spcAft>
              <a:buClr>
                <a:srgbClr val="595959"/>
              </a:buClr>
              <a:buSzPts val="1800"/>
              <a:buFont typeface="Comfortaa"/>
              <a:buChar char="✔"/>
            </a:pPr>
            <a:r>
              <a:rPr lang="en" sz="2400">
                <a:solidFill>
                  <a:srgbClr val="595959"/>
                </a:solidFill>
                <a:latin typeface="Comfortaa"/>
                <a:ea typeface="Comfortaa"/>
                <a:cs typeface="Comfortaa"/>
                <a:sym typeface="Comfortaa"/>
              </a:rPr>
              <a:t>EventSlay team members invest $175K of personal funds</a:t>
            </a:r>
            <a:endParaRPr sz="2400">
              <a:solidFill>
                <a:srgbClr val="595959"/>
              </a:solidFill>
              <a:latin typeface="Comfortaa"/>
              <a:ea typeface="Comfortaa"/>
              <a:cs typeface="Comfortaa"/>
              <a:sym typeface="Comfortaa"/>
            </a:endParaRPr>
          </a:p>
          <a:p>
            <a:pPr indent="0" lvl="0" marL="457200" rtl="0" algn="l">
              <a:lnSpc>
                <a:spcPct val="90000"/>
              </a:lnSpc>
              <a:spcBef>
                <a:spcPts val="500"/>
              </a:spcBef>
              <a:spcAft>
                <a:spcPts val="0"/>
              </a:spcAft>
              <a:buSzPts val="1800"/>
              <a:buNone/>
            </a:pPr>
            <a:r>
              <a:t/>
            </a:r>
            <a:endParaRPr sz="2400">
              <a:solidFill>
                <a:srgbClr val="595959"/>
              </a:solidFill>
              <a:latin typeface="Comfortaa"/>
              <a:ea typeface="Comfortaa"/>
              <a:cs typeface="Comfortaa"/>
              <a:sym typeface="Comfortaa"/>
            </a:endParaRPr>
          </a:p>
          <a:p>
            <a:pPr indent="-342900" lvl="0" marL="457200" rtl="0" algn="l">
              <a:lnSpc>
                <a:spcPct val="90000"/>
              </a:lnSpc>
              <a:spcBef>
                <a:spcPts val="500"/>
              </a:spcBef>
              <a:spcAft>
                <a:spcPts val="0"/>
              </a:spcAft>
              <a:buClr>
                <a:srgbClr val="595959"/>
              </a:buClr>
              <a:buSzPts val="1800"/>
              <a:buFont typeface="Comfortaa"/>
              <a:buChar char="✔"/>
            </a:pPr>
            <a:r>
              <a:rPr lang="en" sz="2400">
                <a:solidFill>
                  <a:srgbClr val="595959"/>
                </a:solidFill>
                <a:latin typeface="Comfortaa"/>
                <a:ea typeface="Comfortaa"/>
                <a:cs typeface="Comfortaa"/>
                <a:sym typeface="Comfortaa"/>
              </a:rPr>
              <a:t>$4MM investment ask will sustain operations for 5 years and beyond. Provides contingency capital to cover costs associated with growth </a:t>
            </a:r>
            <a:endParaRPr sz="2400">
              <a:solidFill>
                <a:srgbClr val="595959"/>
              </a:solidFill>
              <a:latin typeface="Comfortaa"/>
              <a:ea typeface="Comfortaa"/>
              <a:cs typeface="Comfortaa"/>
              <a:sym typeface="Comfortaa"/>
            </a:endParaRPr>
          </a:p>
          <a:p>
            <a:pPr indent="0" lvl="0" marL="457200" rtl="0" algn="l">
              <a:lnSpc>
                <a:spcPct val="90000"/>
              </a:lnSpc>
              <a:spcBef>
                <a:spcPts val="500"/>
              </a:spcBef>
              <a:spcAft>
                <a:spcPts val="0"/>
              </a:spcAft>
              <a:buSzPts val="1800"/>
              <a:buNone/>
            </a:pPr>
            <a:r>
              <a:t/>
            </a:r>
            <a:endParaRPr sz="2400">
              <a:solidFill>
                <a:srgbClr val="595959"/>
              </a:solidFill>
              <a:latin typeface="Comfortaa"/>
              <a:ea typeface="Comfortaa"/>
              <a:cs typeface="Comfortaa"/>
              <a:sym typeface="Comfortaa"/>
            </a:endParaRPr>
          </a:p>
          <a:p>
            <a:pPr indent="-342900" lvl="0" marL="457200" rtl="0" algn="l">
              <a:lnSpc>
                <a:spcPct val="90000"/>
              </a:lnSpc>
              <a:spcBef>
                <a:spcPts val="500"/>
              </a:spcBef>
              <a:spcAft>
                <a:spcPts val="0"/>
              </a:spcAft>
              <a:buClr>
                <a:srgbClr val="595959"/>
              </a:buClr>
              <a:buSzPts val="1800"/>
              <a:buFont typeface="Comfortaa"/>
              <a:buChar char="✔"/>
            </a:pPr>
            <a:r>
              <a:rPr lang="en" sz="2400">
                <a:solidFill>
                  <a:srgbClr val="595959"/>
                </a:solidFill>
                <a:latin typeface="Comfortaa"/>
                <a:ea typeface="Comfortaa"/>
                <a:cs typeface="Comfortaa"/>
                <a:sym typeface="Comfortaa"/>
              </a:rPr>
              <a:t>EventSlay is projected to break even in January of 2022</a:t>
            </a:r>
            <a:endParaRPr sz="2400">
              <a:solidFill>
                <a:srgbClr val="595959"/>
              </a:solidFill>
              <a:latin typeface="Comfortaa"/>
              <a:ea typeface="Comfortaa"/>
              <a:cs typeface="Comfortaa"/>
              <a:sym typeface="Comfortaa"/>
            </a:endParaRPr>
          </a:p>
          <a:p>
            <a:pPr indent="-228600" lvl="0" marL="342900" rtl="0" algn="l">
              <a:lnSpc>
                <a:spcPct val="90000"/>
              </a:lnSpc>
              <a:spcBef>
                <a:spcPts val="500"/>
              </a:spcBef>
              <a:spcAft>
                <a:spcPts val="0"/>
              </a:spcAft>
              <a:buSzPts val="1800"/>
              <a:buFont typeface="Noto Sans Symbols"/>
              <a:buNone/>
            </a:pPr>
            <a:r>
              <a:t/>
            </a:r>
            <a:endParaRPr sz="2400">
              <a:solidFill>
                <a:schemeClr val="dk1"/>
              </a:solidFill>
              <a:latin typeface="Calibri"/>
              <a:ea typeface="Calibri"/>
              <a:cs typeface="Calibri"/>
              <a:sym typeface="Calibri"/>
            </a:endParaRPr>
          </a:p>
          <a:p>
            <a:pPr indent="-228600" lvl="0" marL="342900" rtl="0" algn="l">
              <a:lnSpc>
                <a:spcPct val="115000"/>
              </a:lnSpc>
              <a:spcBef>
                <a:spcPts val="0"/>
              </a:spcBef>
              <a:spcAft>
                <a:spcPts val="1600"/>
              </a:spcAft>
              <a:buSzPts val="1800"/>
              <a:buFont typeface="Noto Sans Symbols"/>
              <a:buNone/>
            </a:pPr>
            <a:r>
              <a:t/>
            </a:r>
            <a:endParaRPr sz="2400">
              <a:latin typeface="Calibri"/>
              <a:ea typeface="Calibri"/>
              <a:cs typeface="Calibri"/>
              <a:sym typeface="Calibri"/>
            </a:endParaRPr>
          </a:p>
        </p:txBody>
      </p:sp>
      <p:sp>
        <p:nvSpPr>
          <p:cNvPr id="637" name="Google Shape;637;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38" name="Google Shape;638;p71"/>
          <p:cNvSpPr txBox="1"/>
          <p:nvPr/>
        </p:nvSpPr>
        <p:spPr>
          <a:xfrm>
            <a:off x="0" y="240350"/>
            <a:ext cx="9144000" cy="648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Financials - Key takeaways</a:t>
            </a:r>
            <a:endParaRPr b="0" i="0" sz="2800" u="none" cap="none" strike="noStrike">
              <a:solidFill>
                <a:srgbClr val="999999"/>
              </a:solidFill>
              <a:latin typeface="Comfortaa"/>
              <a:ea typeface="Comfortaa"/>
              <a:cs typeface="Comfortaa"/>
              <a:sym typeface="Comforta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44" name="Google Shape;644;p72"/>
          <p:cNvSpPr txBox="1"/>
          <p:nvPr/>
        </p:nvSpPr>
        <p:spPr>
          <a:xfrm>
            <a:off x="0" y="219450"/>
            <a:ext cx="9144000" cy="66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Income Statement</a:t>
            </a:r>
            <a:endParaRPr b="0" i="0" sz="1400" u="none" cap="none" strike="noStrike">
              <a:solidFill>
                <a:srgbClr val="999999"/>
              </a:solidFill>
              <a:latin typeface="Comfortaa"/>
              <a:ea typeface="Comfortaa"/>
              <a:cs typeface="Comfortaa"/>
              <a:sym typeface="Comfortaa"/>
            </a:endParaRPr>
          </a:p>
        </p:txBody>
      </p:sp>
      <p:pic>
        <p:nvPicPr>
          <p:cNvPr id="645" name="Google Shape;645;p72"/>
          <p:cNvPicPr preferRelativeResize="0"/>
          <p:nvPr/>
        </p:nvPicPr>
        <p:blipFill rotWithShape="1">
          <a:blip r:embed="rId3">
            <a:alphaModFix/>
          </a:blip>
          <a:srcRect b="0" l="0" r="0" t="0"/>
          <a:stretch/>
        </p:blipFill>
        <p:spPr>
          <a:xfrm>
            <a:off x="2049025" y="846675"/>
            <a:ext cx="5045961" cy="39505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Google Shape;650;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51" name="Google Shape;651;p73"/>
          <p:cNvSpPr txBox="1"/>
          <p:nvPr/>
        </p:nvSpPr>
        <p:spPr>
          <a:xfrm>
            <a:off x="0" y="219450"/>
            <a:ext cx="9091800" cy="68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Cash Flow Statement</a:t>
            </a:r>
            <a:endParaRPr b="0" i="0" sz="1400" u="none" cap="none" strike="noStrike">
              <a:solidFill>
                <a:srgbClr val="999999"/>
              </a:solidFill>
              <a:latin typeface="Comfortaa"/>
              <a:ea typeface="Comfortaa"/>
              <a:cs typeface="Comfortaa"/>
              <a:sym typeface="Comfortaa"/>
            </a:endParaRPr>
          </a:p>
        </p:txBody>
      </p:sp>
      <p:pic>
        <p:nvPicPr>
          <p:cNvPr id="652" name="Google Shape;652;p73"/>
          <p:cNvPicPr preferRelativeResize="0"/>
          <p:nvPr/>
        </p:nvPicPr>
        <p:blipFill rotWithShape="1">
          <a:blip r:embed="rId3">
            <a:alphaModFix/>
          </a:blip>
          <a:srcRect b="0" l="0" r="0" t="0"/>
          <a:stretch/>
        </p:blipFill>
        <p:spPr>
          <a:xfrm>
            <a:off x="2005513" y="827175"/>
            <a:ext cx="5080785" cy="3929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658" name="Google Shape;658;p74"/>
          <p:cNvSpPr txBox="1"/>
          <p:nvPr/>
        </p:nvSpPr>
        <p:spPr>
          <a:xfrm>
            <a:off x="0" y="219450"/>
            <a:ext cx="9144000" cy="700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Balance Sheet</a:t>
            </a:r>
            <a:endParaRPr b="0" i="0" sz="1400" u="none" cap="none" strike="noStrike">
              <a:solidFill>
                <a:srgbClr val="999999"/>
              </a:solidFill>
              <a:latin typeface="Comfortaa"/>
              <a:ea typeface="Comfortaa"/>
              <a:cs typeface="Comfortaa"/>
              <a:sym typeface="Comfortaa"/>
            </a:endParaRPr>
          </a:p>
        </p:txBody>
      </p:sp>
      <p:pic>
        <p:nvPicPr>
          <p:cNvPr id="659" name="Google Shape;659;p74"/>
          <p:cNvPicPr preferRelativeResize="0"/>
          <p:nvPr/>
        </p:nvPicPr>
        <p:blipFill rotWithShape="1">
          <a:blip r:embed="rId3">
            <a:alphaModFix/>
          </a:blip>
          <a:srcRect b="0" l="0" r="0" t="0"/>
          <a:stretch/>
        </p:blipFill>
        <p:spPr>
          <a:xfrm>
            <a:off x="2393250" y="953350"/>
            <a:ext cx="4357498" cy="39190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3" name="Shape 663"/>
        <p:cNvGrpSpPr/>
        <p:nvPr/>
      </p:nvGrpSpPr>
      <p:grpSpPr>
        <a:xfrm>
          <a:off x="0" y="0"/>
          <a:ext cx="0" cy="0"/>
          <a:chOff x="0" y="0"/>
          <a:chExt cx="0" cy="0"/>
        </a:xfrm>
      </p:grpSpPr>
      <p:sp>
        <p:nvSpPr>
          <p:cNvPr id="664" name="Google Shape;664;p75"/>
          <p:cNvSpPr txBox="1"/>
          <p:nvPr>
            <p:ph type="title"/>
          </p:nvPr>
        </p:nvSpPr>
        <p:spPr>
          <a:xfrm>
            <a:off x="3029575" y="300900"/>
            <a:ext cx="2387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999999"/>
                </a:solidFill>
                <a:latin typeface="Comfortaa"/>
                <a:ea typeface="Comfortaa"/>
                <a:cs typeface="Comfortaa"/>
                <a:sym typeface="Comfortaa"/>
              </a:rPr>
              <a:t>Financials</a:t>
            </a:r>
            <a:endParaRPr b="1">
              <a:solidFill>
                <a:srgbClr val="999999"/>
              </a:solidFill>
              <a:latin typeface="Comfortaa"/>
              <a:ea typeface="Comfortaa"/>
              <a:cs typeface="Comfortaa"/>
              <a:sym typeface="Comfortaa"/>
            </a:endParaRPr>
          </a:p>
        </p:txBody>
      </p:sp>
      <p:sp>
        <p:nvSpPr>
          <p:cNvPr id="665" name="Google Shape;665;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Clr>
                <a:srgbClr val="000000"/>
              </a:buClr>
              <a:buSzPts val="1000"/>
              <a:buFont typeface="Arial"/>
              <a:buNone/>
            </a:pPr>
            <a:fld id="{00000000-1234-1234-1234-123412341234}" type="slidenum">
              <a:rPr lang="en"/>
              <a:t>‹#›</a:t>
            </a:fld>
            <a:endParaRPr/>
          </a:p>
        </p:txBody>
      </p:sp>
      <p:sp>
        <p:nvSpPr>
          <p:cNvPr id="666" name="Google Shape;666;p75"/>
          <p:cNvSpPr/>
          <p:nvPr/>
        </p:nvSpPr>
        <p:spPr>
          <a:xfrm>
            <a:off x="3357750" y="1451825"/>
            <a:ext cx="1330200" cy="31350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75"/>
          <p:cNvSpPr/>
          <p:nvPr/>
        </p:nvSpPr>
        <p:spPr>
          <a:xfrm>
            <a:off x="4799750" y="1451950"/>
            <a:ext cx="1330200" cy="31350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75"/>
          <p:cNvSpPr/>
          <p:nvPr/>
        </p:nvSpPr>
        <p:spPr>
          <a:xfrm>
            <a:off x="6241725" y="1451900"/>
            <a:ext cx="1330200" cy="31350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75"/>
          <p:cNvSpPr/>
          <p:nvPr/>
        </p:nvSpPr>
        <p:spPr>
          <a:xfrm>
            <a:off x="7683725" y="1451900"/>
            <a:ext cx="1330200" cy="31350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75"/>
          <p:cNvSpPr/>
          <p:nvPr/>
        </p:nvSpPr>
        <p:spPr>
          <a:xfrm>
            <a:off x="1915775" y="1451725"/>
            <a:ext cx="1330200" cy="31350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75"/>
          <p:cNvSpPr/>
          <p:nvPr/>
        </p:nvSpPr>
        <p:spPr>
          <a:xfrm>
            <a:off x="94025" y="1874825"/>
            <a:ext cx="9003000" cy="1104900"/>
          </a:xfrm>
          <a:prstGeom prst="rect">
            <a:avLst/>
          </a:prstGeom>
          <a:solidFill>
            <a:srgbClr val="DADADA">
              <a:alpha val="74901"/>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75"/>
          <p:cNvSpPr/>
          <p:nvPr/>
        </p:nvSpPr>
        <p:spPr>
          <a:xfrm>
            <a:off x="94025" y="3060525"/>
            <a:ext cx="9003000" cy="880800"/>
          </a:xfrm>
          <a:prstGeom prst="rect">
            <a:avLst/>
          </a:prstGeom>
          <a:solidFill>
            <a:srgbClr val="F3F3F3">
              <a:alpha val="67843"/>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75"/>
          <p:cNvSpPr/>
          <p:nvPr/>
        </p:nvSpPr>
        <p:spPr>
          <a:xfrm>
            <a:off x="94025" y="4035725"/>
            <a:ext cx="9003000" cy="456900"/>
          </a:xfrm>
          <a:prstGeom prst="rect">
            <a:avLst/>
          </a:prstGeom>
          <a:solidFill>
            <a:srgbClr val="FFEBB1">
              <a:alpha val="6196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75"/>
          <p:cNvSpPr/>
          <p:nvPr/>
        </p:nvSpPr>
        <p:spPr>
          <a:xfrm rot="-5400000">
            <a:off x="-219525" y="2301725"/>
            <a:ext cx="1010100" cy="251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mfortaa"/>
                <a:ea typeface="Comfortaa"/>
                <a:cs typeface="Comfortaa"/>
                <a:sym typeface="Comfortaa"/>
              </a:rPr>
              <a:t>revenue</a:t>
            </a:r>
            <a:endParaRPr b="0" i="0" sz="1200" u="none" cap="none" strike="noStrike">
              <a:solidFill>
                <a:srgbClr val="000000"/>
              </a:solidFill>
              <a:latin typeface="Comfortaa"/>
              <a:ea typeface="Comfortaa"/>
              <a:cs typeface="Comfortaa"/>
              <a:sym typeface="Comfortaa"/>
            </a:endParaRPr>
          </a:p>
        </p:txBody>
      </p:sp>
      <p:sp>
        <p:nvSpPr>
          <p:cNvPr id="675" name="Google Shape;675;p75"/>
          <p:cNvSpPr/>
          <p:nvPr/>
        </p:nvSpPr>
        <p:spPr>
          <a:xfrm rot="-5400000">
            <a:off x="-78825" y="3359175"/>
            <a:ext cx="728700" cy="251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mfortaa"/>
                <a:ea typeface="Comfortaa"/>
                <a:cs typeface="Comfortaa"/>
                <a:sym typeface="Comfortaa"/>
              </a:rPr>
              <a:t>costs</a:t>
            </a:r>
            <a:endParaRPr b="0" i="0" sz="1200" u="none" cap="none" strike="noStrike">
              <a:solidFill>
                <a:srgbClr val="000000"/>
              </a:solidFill>
              <a:latin typeface="Comfortaa"/>
              <a:ea typeface="Comfortaa"/>
              <a:cs typeface="Comfortaa"/>
              <a:sym typeface="Comfortaa"/>
            </a:endParaRPr>
          </a:p>
        </p:txBody>
      </p:sp>
      <p:sp>
        <p:nvSpPr>
          <p:cNvPr id="676" name="Google Shape;676;p75"/>
          <p:cNvSpPr/>
          <p:nvPr/>
        </p:nvSpPr>
        <p:spPr>
          <a:xfrm>
            <a:off x="311705" y="4117325"/>
            <a:ext cx="1377000" cy="2937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Comfortaa"/>
                <a:ea typeface="Comfortaa"/>
                <a:cs typeface="Comfortaa"/>
                <a:sym typeface="Comfortaa"/>
              </a:rPr>
              <a:t>net income</a:t>
            </a:r>
            <a:endParaRPr b="0" i="0" sz="1200" u="none" cap="none" strike="noStrike">
              <a:solidFill>
                <a:srgbClr val="000000"/>
              </a:solidFill>
              <a:latin typeface="Comfortaa"/>
              <a:ea typeface="Comfortaa"/>
              <a:cs typeface="Comfortaa"/>
              <a:sym typeface="Comfortaa"/>
            </a:endParaRPr>
          </a:p>
        </p:txBody>
      </p:sp>
      <p:sp>
        <p:nvSpPr>
          <p:cNvPr id="677" name="Google Shape;677;p75"/>
          <p:cNvSpPr txBox="1"/>
          <p:nvPr/>
        </p:nvSpPr>
        <p:spPr>
          <a:xfrm>
            <a:off x="446125" y="1912725"/>
            <a:ext cx="1434900" cy="880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 of subscribers</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bookings</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total revenue</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gross margins</a:t>
            </a:r>
            <a:endParaRPr b="0" i="0" sz="1100" u="none" cap="none" strike="noStrike">
              <a:solidFill>
                <a:srgbClr val="000000"/>
              </a:solidFill>
              <a:latin typeface="Comfortaa"/>
              <a:ea typeface="Comfortaa"/>
              <a:cs typeface="Comfortaa"/>
              <a:sym typeface="Comfortaa"/>
            </a:endParaRPr>
          </a:p>
        </p:txBody>
      </p:sp>
      <p:sp>
        <p:nvSpPr>
          <p:cNvPr id="678" name="Google Shape;678;p75"/>
          <p:cNvSpPr txBox="1"/>
          <p:nvPr/>
        </p:nvSpPr>
        <p:spPr>
          <a:xfrm>
            <a:off x="408475" y="3067325"/>
            <a:ext cx="1510200" cy="880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cost of revenue</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operational costs</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payroll</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corporate tax</a:t>
            </a:r>
            <a:endParaRPr b="0" i="0" sz="1100" u="none" cap="none" strike="noStrike">
              <a:solidFill>
                <a:srgbClr val="000000"/>
              </a:solidFill>
              <a:latin typeface="Comfortaa"/>
              <a:ea typeface="Comfortaa"/>
              <a:cs typeface="Comfortaa"/>
              <a:sym typeface="Comfortaa"/>
            </a:endParaRPr>
          </a:p>
        </p:txBody>
      </p:sp>
      <p:sp>
        <p:nvSpPr>
          <p:cNvPr id="679" name="Google Shape;679;p75"/>
          <p:cNvSpPr txBox="1"/>
          <p:nvPr/>
        </p:nvSpPr>
        <p:spPr>
          <a:xfrm>
            <a:off x="1984700" y="1912725"/>
            <a:ext cx="1230000" cy="880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5,346</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5,677</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$3,450,836</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25.1%</a:t>
            </a:r>
            <a:endParaRPr b="0" i="0" sz="1100" u="none" cap="none" strike="noStrike">
              <a:solidFill>
                <a:srgbClr val="000000"/>
              </a:solidFill>
              <a:latin typeface="Comfortaa"/>
              <a:ea typeface="Comfortaa"/>
              <a:cs typeface="Comfortaa"/>
              <a:sym typeface="Comfortaa"/>
            </a:endParaRPr>
          </a:p>
        </p:txBody>
      </p:sp>
      <p:sp>
        <p:nvSpPr>
          <p:cNvPr id="680" name="Google Shape;680;p75"/>
          <p:cNvSpPr txBox="1"/>
          <p:nvPr/>
        </p:nvSpPr>
        <p:spPr>
          <a:xfrm>
            <a:off x="3407875" y="1912725"/>
            <a:ext cx="1230000" cy="880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16,778</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8,094</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$5,011,170</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26.4%</a:t>
            </a:r>
            <a:endParaRPr b="0" i="0" sz="1100" u="none" cap="none" strike="noStrike">
              <a:solidFill>
                <a:srgbClr val="000000"/>
              </a:solidFill>
              <a:latin typeface="Comfortaa"/>
              <a:ea typeface="Comfortaa"/>
              <a:cs typeface="Comfortaa"/>
              <a:sym typeface="Comfortaa"/>
            </a:endParaRPr>
          </a:p>
        </p:txBody>
      </p:sp>
      <p:sp>
        <p:nvSpPr>
          <p:cNvPr id="681" name="Google Shape;681;p75"/>
          <p:cNvSpPr txBox="1"/>
          <p:nvPr/>
        </p:nvSpPr>
        <p:spPr>
          <a:xfrm>
            <a:off x="4849850" y="1912725"/>
            <a:ext cx="1230000" cy="880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59,838</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16,806</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$10,653,700</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28%</a:t>
            </a:r>
            <a:endParaRPr b="0" i="0" sz="1100" u="none" cap="none" strike="noStrike">
              <a:solidFill>
                <a:srgbClr val="000000"/>
              </a:solidFill>
              <a:latin typeface="Comfortaa"/>
              <a:ea typeface="Comfortaa"/>
              <a:cs typeface="Comfortaa"/>
              <a:sym typeface="Comfortaa"/>
            </a:endParaRPr>
          </a:p>
        </p:txBody>
      </p:sp>
      <p:sp>
        <p:nvSpPr>
          <p:cNvPr id="682" name="Google Shape;682;p75"/>
          <p:cNvSpPr txBox="1"/>
          <p:nvPr/>
        </p:nvSpPr>
        <p:spPr>
          <a:xfrm>
            <a:off x="6291850" y="1912725"/>
            <a:ext cx="1230000" cy="880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187,797</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23,961</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$16,209,330</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32.4%</a:t>
            </a:r>
            <a:endParaRPr b="0" i="0" sz="1100" u="none" cap="none" strike="noStrike">
              <a:solidFill>
                <a:srgbClr val="000000"/>
              </a:solidFill>
              <a:latin typeface="Comfortaa"/>
              <a:ea typeface="Comfortaa"/>
              <a:cs typeface="Comfortaa"/>
              <a:sym typeface="Comfortaa"/>
            </a:endParaRPr>
          </a:p>
        </p:txBody>
      </p:sp>
      <p:sp>
        <p:nvSpPr>
          <p:cNvPr id="683" name="Google Shape;683;p75"/>
          <p:cNvSpPr txBox="1"/>
          <p:nvPr/>
        </p:nvSpPr>
        <p:spPr>
          <a:xfrm>
            <a:off x="7733800" y="1912725"/>
            <a:ext cx="1230000" cy="8808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589,388</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33,842</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$26,114,668</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40.3%</a:t>
            </a:r>
            <a:endParaRPr b="0" i="0" sz="1100" u="none" cap="none" strike="noStrike">
              <a:solidFill>
                <a:srgbClr val="000000"/>
              </a:solidFill>
              <a:latin typeface="Comfortaa"/>
              <a:ea typeface="Comfortaa"/>
              <a:cs typeface="Comfortaa"/>
              <a:sym typeface="Comfortaa"/>
            </a:endParaRPr>
          </a:p>
        </p:txBody>
      </p:sp>
      <p:sp>
        <p:nvSpPr>
          <p:cNvPr id="684" name="Google Shape;684;p75"/>
          <p:cNvSpPr txBox="1"/>
          <p:nvPr/>
        </p:nvSpPr>
        <p:spPr>
          <a:xfrm>
            <a:off x="1975275" y="3120675"/>
            <a:ext cx="1230000" cy="728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$2,586,101</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$258,400</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$572,388</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	</a:t>
            </a:r>
            <a:endParaRPr b="0" i="0" sz="1100" u="none" cap="none" strike="noStrike">
              <a:solidFill>
                <a:srgbClr val="000000"/>
              </a:solidFill>
              <a:latin typeface="Comfortaa"/>
              <a:ea typeface="Comfortaa"/>
              <a:cs typeface="Comfortaa"/>
              <a:sym typeface="Comfortaa"/>
            </a:endParaRPr>
          </a:p>
        </p:txBody>
      </p:sp>
      <p:sp>
        <p:nvSpPr>
          <p:cNvPr id="685" name="Google Shape;685;p75"/>
          <p:cNvSpPr txBox="1"/>
          <p:nvPr/>
        </p:nvSpPr>
        <p:spPr>
          <a:xfrm>
            <a:off x="3407863" y="3143375"/>
            <a:ext cx="1230000" cy="728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$3,689,894</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$158,400</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$921,805</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	</a:t>
            </a:r>
            <a:endParaRPr b="0" i="0" sz="1100" u="none" cap="none" strike="noStrike">
              <a:solidFill>
                <a:srgbClr val="000000"/>
              </a:solidFill>
              <a:latin typeface="Comfortaa"/>
              <a:ea typeface="Comfortaa"/>
              <a:cs typeface="Comfortaa"/>
              <a:sym typeface="Comfortaa"/>
            </a:endParaRPr>
          </a:p>
        </p:txBody>
      </p:sp>
      <p:sp>
        <p:nvSpPr>
          <p:cNvPr id="686" name="Google Shape;686;p75"/>
          <p:cNvSpPr txBox="1"/>
          <p:nvPr/>
        </p:nvSpPr>
        <p:spPr>
          <a:xfrm>
            <a:off x="4849838" y="3143375"/>
            <a:ext cx="1230000" cy="728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$7,668,977</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$214,400</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$925,399</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$350,688</a:t>
            </a:r>
            <a:endParaRPr b="0" i="0" sz="1100" u="none" cap="none" strike="noStrike">
              <a:solidFill>
                <a:srgbClr val="000000"/>
              </a:solidFill>
              <a:latin typeface="Comfortaa"/>
              <a:ea typeface="Comfortaa"/>
              <a:cs typeface="Comfortaa"/>
              <a:sym typeface="Comfortaa"/>
            </a:endParaRPr>
          </a:p>
        </p:txBody>
      </p:sp>
      <p:sp>
        <p:nvSpPr>
          <p:cNvPr id="687" name="Google Shape;687;p75"/>
          <p:cNvSpPr txBox="1"/>
          <p:nvPr/>
        </p:nvSpPr>
        <p:spPr>
          <a:xfrm>
            <a:off x="6309475" y="3143375"/>
            <a:ext cx="1230000" cy="7287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$10,964,719</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$234,400</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$929,156</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$825,521</a:t>
            </a:r>
            <a:endParaRPr b="0" i="0" sz="1100" u="none" cap="none" strike="noStrike">
              <a:solidFill>
                <a:srgbClr val="000000"/>
              </a:solidFill>
              <a:latin typeface="Comfortaa"/>
              <a:ea typeface="Comfortaa"/>
              <a:cs typeface="Comfortaa"/>
              <a:sym typeface="Comfortaa"/>
            </a:endParaRPr>
          </a:p>
        </p:txBody>
      </p:sp>
      <p:sp>
        <p:nvSpPr>
          <p:cNvPr id="688" name="Google Shape;688;p75"/>
          <p:cNvSpPr txBox="1"/>
          <p:nvPr/>
        </p:nvSpPr>
        <p:spPr>
          <a:xfrm>
            <a:off x="7733800" y="3143375"/>
            <a:ext cx="1230000" cy="728700"/>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$15,579,871</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$254,400</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$933,087</a:t>
            </a:r>
            <a:endParaRPr b="0" i="0" sz="1100" u="none" cap="none" strike="noStrike">
              <a:solidFill>
                <a:srgbClr val="000000"/>
              </a:solidFill>
              <a:latin typeface="Comfortaa"/>
              <a:ea typeface="Comfortaa"/>
              <a:cs typeface="Comfortaa"/>
              <a:sym typeface="Comfortaa"/>
            </a:endParaRPr>
          </a:p>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$1,931,435</a:t>
            </a:r>
            <a:endParaRPr b="0" i="0" sz="1100" u="none" cap="none" strike="noStrike">
              <a:solidFill>
                <a:srgbClr val="000000"/>
              </a:solidFill>
              <a:latin typeface="Comfortaa"/>
              <a:ea typeface="Comfortaa"/>
              <a:cs typeface="Comfortaa"/>
              <a:sym typeface="Comfortaa"/>
            </a:endParaRPr>
          </a:p>
        </p:txBody>
      </p:sp>
      <p:sp>
        <p:nvSpPr>
          <p:cNvPr id="689" name="Google Shape;689;p75"/>
          <p:cNvSpPr txBox="1"/>
          <p:nvPr/>
        </p:nvSpPr>
        <p:spPr>
          <a:xfrm>
            <a:off x="1965875" y="4117325"/>
            <a:ext cx="12300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$(116,053)</a:t>
            </a:r>
            <a:endParaRPr b="0" i="0" sz="1100" u="none" cap="none" strike="noStrike">
              <a:solidFill>
                <a:srgbClr val="000000"/>
              </a:solidFill>
              <a:latin typeface="Comfortaa"/>
              <a:ea typeface="Comfortaa"/>
              <a:cs typeface="Comfortaa"/>
              <a:sym typeface="Comfortaa"/>
            </a:endParaRPr>
          </a:p>
        </p:txBody>
      </p:sp>
      <p:sp>
        <p:nvSpPr>
          <p:cNvPr id="690" name="Google Shape;690;p75"/>
          <p:cNvSpPr txBox="1"/>
          <p:nvPr/>
        </p:nvSpPr>
        <p:spPr>
          <a:xfrm>
            <a:off x="3407863" y="4117325"/>
            <a:ext cx="12300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$91,070</a:t>
            </a:r>
            <a:endParaRPr b="0" i="0" sz="1100" u="none" cap="none" strike="noStrike">
              <a:solidFill>
                <a:srgbClr val="000000"/>
              </a:solidFill>
              <a:latin typeface="Comfortaa"/>
              <a:ea typeface="Comfortaa"/>
              <a:cs typeface="Comfortaa"/>
              <a:sym typeface="Comfortaa"/>
            </a:endParaRPr>
          </a:p>
        </p:txBody>
      </p:sp>
      <p:sp>
        <p:nvSpPr>
          <p:cNvPr id="691" name="Google Shape;691;p75"/>
          <p:cNvSpPr txBox="1"/>
          <p:nvPr/>
        </p:nvSpPr>
        <p:spPr>
          <a:xfrm>
            <a:off x="4849838" y="4117325"/>
            <a:ext cx="12300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$1,319,254</a:t>
            </a:r>
            <a:endParaRPr b="0" i="0" sz="1100" u="none" cap="none" strike="noStrike">
              <a:solidFill>
                <a:srgbClr val="000000"/>
              </a:solidFill>
              <a:latin typeface="Comfortaa"/>
              <a:ea typeface="Comfortaa"/>
              <a:cs typeface="Comfortaa"/>
              <a:sym typeface="Comfortaa"/>
            </a:endParaRPr>
          </a:p>
        </p:txBody>
      </p:sp>
      <p:sp>
        <p:nvSpPr>
          <p:cNvPr id="692" name="Google Shape;692;p75"/>
          <p:cNvSpPr txBox="1"/>
          <p:nvPr/>
        </p:nvSpPr>
        <p:spPr>
          <a:xfrm>
            <a:off x="6291838" y="4117325"/>
            <a:ext cx="12300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$3,105,533</a:t>
            </a:r>
            <a:endParaRPr b="0" i="0" sz="1100" u="none" cap="none" strike="noStrike">
              <a:solidFill>
                <a:srgbClr val="000000"/>
              </a:solidFill>
              <a:latin typeface="Comfortaa"/>
              <a:ea typeface="Comfortaa"/>
              <a:cs typeface="Comfortaa"/>
              <a:sym typeface="Comfortaa"/>
            </a:endParaRPr>
          </a:p>
        </p:txBody>
      </p:sp>
      <p:sp>
        <p:nvSpPr>
          <p:cNvPr id="693" name="Google Shape;693;p75"/>
          <p:cNvSpPr txBox="1"/>
          <p:nvPr/>
        </p:nvSpPr>
        <p:spPr>
          <a:xfrm>
            <a:off x="7733800" y="4117325"/>
            <a:ext cx="12300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Comfortaa"/>
                <a:ea typeface="Comfortaa"/>
                <a:cs typeface="Comfortaa"/>
                <a:sym typeface="Comfortaa"/>
              </a:rPr>
              <a:t>$7,265,875</a:t>
            </a:r>
            <a:endParaRPr b="0" i="0" sz="1100" u="none" cap="none" strike="noStrike">
              <a:solidFill>
                <a:srgbClr val="000000"/>
              </a:solidFill>
              <a:latin typeface="Comfortaa"/>
              <a:ea typeface="Comfortaa"/>
              <a:cs typeface="Comfortaa"/>
              <a:sym typeface="Comfortaa"/>
            </a:endParaRPr>
          </a:p>
        </p:txBody>
      </p:sp>
      <p:sp>
        <p:nvSpPr>
          <p:cNvPr id="694" name="Google Shape;694;p75"/>
          <p:cNvSpPr/>
          <p:nvPr/>
        </p:nvSpPr>
        <p:spPr>
          <a:xfrm>
            <a:off x="2059750" y="1150400"/>
            <a:ext cx="1022400" cy="523200"/>
          </a:xfrm>
          <a:prstGeom prst="roundRect">
            <a:avLst>
              <a:gd fmla="val 16667" name="adj"/>
            </a:avLst>
          </a:prstGeom>
          <a:solidFill>
            <a:srgbClr val="D0E0E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2020</a:t>
            </a:r>
            <a:endParaRPr b="1" i="0" sz="1800" u="none" cap="none" strike="noStrike">
              <a:solidFill>
                <a:srgbClr val="000000"/>
              </a:solidFill>
              <a:latin typeface="Arial"/>
              <a:ea typeface="Arial"/>
              <a:cs typeface="Arial"/>
              <a:sym typeface="Arial"/>
            </a:endParaRPr>
          </a:p>
        </p:txBody>
      </p:sp>
      <p:sp>
        <p:nvSpPr>
          <p:cNvPr id="695" name="Google Shape;695;p75"/>
          <p:cNvSpPr/>
          <p:nvPr/>
        </p:nvSpPr>
        <p:spPr>
          <a:xfrm>
            <a:off x="3511663" y="1150400"/>
            <a:ext cx="1022400" cy="5232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2021</a:t>
            </a:r>
            <a:endParaRPr b="1" i="0" sz="1800" u="none" cap="none" strike="noStrike">
              <a:solidFill>
                <a:srgbClr val="000000"/>
              </a:solidFill>
              <a:latin typeface="Arial"/>
              <a:ea typeface="Arial"/>
              <a:cs typeface="Arial"/>
              <a:sym typeface="Arial"/>
            </a:endParaRPr>
          </a:p>
        </p:txBody>
      </p:sp>
      <p:sp>
        <p:nvSpPr>
          <p:cNvPr id="696" name="Google Shape;696;p75"/>
          <p:cNvSpPr/>
          <p:nvPr/>
        </p:nvSpPr>
        <p:spPr>
          <a:xfrm>
            <a:off x="4953625" y="1150400"/>
            <a:ext cx="1022400" cy="523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2022</a:t>
            </a:r>
            <a:endParaRPr b="1" i="0" sz="1800" u="none" cap="none" strike="noStrike">
              <a:solidFill>
                <a:srgbClr val="000000"/>
              </a:solidFill>
              <a:latin typeface="Arial"/>
              <a:ea typeface="Arial"/>
              <a:cs typeface="Arial"/>
              <a:sym typeface="Arial"/>
            </a:endParaRPr>
          </a:p>
        </p:txBody>
      </p:sp>
      <p:sp>
        <p:nvSpPr>
          <p:cNvPr id="697" name="Google Shape;697;p75"/>
          <p:cNvSpPr/>
          <p:nvPr/>
        </p:nvSpPr>
        <p:spPr>
          <a:xfrm>
            <a:off x="6395638" y="1150400"/>
            <a:ext cx="1022400" cy="5232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2023</a:t>
            </a:r>
            <a:endParaRPr b="1" i="0" sz="1800" u="none" cap="none" strike="noStrike">
              <a:solidFill>
                <a:srgbClr val="000000"/>
              </a:solidFill>
              <a:latin typeface="Arial"/>
              <a:ea typeface="Arial"/>
              <a:cs typeface="Arial"/>
              <a:sym typeface="Arial"/>
            </a:endParaRPr>
          </a:p>
        </p:txBody>
      </p:sp>
      <p:sp>
        <p:nvSpPr>
          <p:cNvPr id="698" name="Google Shape;698;p75"/>
          <p:cNvSpPr/>
          <p:nvPr/>
        </p:nvSpPr>
        <p:spPr>
          <a:xfrm>
            <a:off x="7837613" y="1150400"/>
            <a:ext cx="1022400" cy="523200"/>
          </a:xfrm>
          <a:prstGeom prst="roundRect">
            <a:avLst>
              <a:gd fmla="val 16667"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000000"/>
                </a:solidFill>
                <a:latin typeface="Arial"/>
                <a:ea typeface="Arial"/>
                <a:cs typeface="Arial"/>
                <a:sym typeface="Arial"/>
              </a:rPr>
              <a:t>2024</a:t>
            </a:r>
            <a:endParaRPr b="1" i="0" sz="18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50"/>
          <p:cNvSpPr/>
          <p:nvPr/>
        </p:nvSpPr>
        <p:spPr>
          <a:xfrm>
            <a:off x="763200" y="912625"/>
            <a:ext cx="7089300" cy="648300"/>
          </a:xfrm>
          <a:prstGeom prst="rect">
            <a:avLst/>
          </a:prstGeom>
          <a:solidFill>
            <a:schemeClr val="lt2"/>
          </a:soli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457200" marR="0" rtl="0" algn="r">
              <a:lnSpc>
                <a:spcPct val="2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1" name="Google Shape;221;p50"/>
          <p:cNvSpPr/>
          <p:nvPr/>
        </p:nvSpPr>
        <p:spPr>
          <a:xfrm>
            <a:off x="548640" y="688065"/>
            <a:ext cx="1097400" cy="1097400"/>
          </a:xfrm>
          <a:prstGeom prst="ellipse">
            <a:avLst/>
          </a:prstGeom>
          <a:gradFill>
            <a:gsLst>
              <a:gs pos="0">
                <a:srgbClr val="D4E5F5"/>
              </a:gs>
              <a:gs pos="100000">
                <a:srgbClr val="70A4D5"/>
              </a:gs>
            </a:gsLst>
            <a:lin ang="5400012" scaled="0"/>
          </a:gra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50"/>
          <p:cNvSpPr txBox="1"/>
          <p:nvPr>
            <p:ph type="title"/>
          </p:nvPr>
        </p:nvSpPr>
        <p:spPr>
          <a:xfrm>
            <a:off x="311700" y="219450"/>
            <a:ext cx="8520600" cy="693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999999"/>
                </a:solidFill>
                <a:latin typeface="Comfortaa"/>
                <a:ea typeface="Comfortaa"/>
                <a:cs typeface="Comfortaa"/>
                <a:sym typeface="Comfortaa"/>
              </a:rPr>
              <a:t>EventSlay Solution</a:t>
            </a:r>
            <a:endParaRPr b="1">
              <a:solidFill>
                <a:srgbClr val="999999"/>
              </a:solidFill>
              <a:latin typeface="Comfortaa"/>
              <a:ea typeface="Comfortaa"/>
              <a:cs typeface="Comfortaa"/>
              <a:sym typeface="Comfortaa"/>
            </a:endParaRPr>
          </a:p>
        </p:txBody>
      </p:sp>
      <p:sp>
        <p:nvSpPr>
          <p:cNvPr id="223" name="Google Shape;223;p50"/>
          <p:cNvSpPr txBox="1"/>
          <p:nvPr>
            <p:ph idx="12" type="sldNum"/>
          </p:nvPr>
        </p:nvSpPr>
        <p:spPr>
          <a:xfrm>
            <a:off x="8472450" y="4869071"/>
            <a:ext cx="548700" cy="18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24" name="Google Shape;224;p50"/>
          <p:cNvSpPr/>
          <p:nvPr/>
        </p:nvSpPr>
        <p:spPr>
          <a:xfrm>
            <a:off x="1487575" y="1987300"/>
            <a:ext cx="7285500" cy="648300"/>
          </a:xfrm>
          <a:prstGeom prst="rect">
            <a:avLst/>
          </a:prstGeom>
          <a:solidFill>
            <a:schemeClr val="lt2"/>
          </a:soli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2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225" name="Google Shape;225;p50"/>
          <p:cNvSpPr/>
          <p:nvPr/>
        </p:nvSpPr>
        <p:spPr>
          <a:xfrm>
            <a:off x="763200" y="3061975"/>
            <a:ext cx="7089300" cy="648300"/>
          </a:xfrm>
          <a:prstGeom prst="rect">
            <a:avLst/>
          </a:prstGeom>
          <a:solidFill>
            <a:schemeClr val="lt2"/>
          </a:soli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457200" marR="0" rtl="0" algn="r">
              <a:lnSpc>
                <a:spcPct val="200000"/>
              </a:lnSpc>
              <a:spcBef>
                <a:spcPts val="0"/>
              </a:spcBef>
              <a:spcAft>
                <a:spcPts val="0"/>
              </a:spcAft>
              <a:buClr>
                <a:srgbClr val="000000"/>
              </a:buClr>
              <a:buSzPts val="1600"/>
              <a:buFont typeface="Arial"/>
              <a:buNone/>
            </a:pPr>
            <a:r>
              <a:t/>
            </a:r>
            <a:endParaRPr b="0" i="0" sz="1600" u="none" cap="none" strike="noStrike">
              <a:solidFill>
                <a:schemeClr val="dk2"/>
              </a:solidFill>
              <a:latin typeface="Comfortaa"/>
              <a:ea typeface="Comfortaa"/>
              <a:cs typeface="Comfortaa"/>
              <a:sym typeface="Comfortaa"/>
            </a:endParaRPr>
          </a:p>
        </p:txBody>
      </p:sp>
      <p:sp>
        <p:nvSpPr>
          <p:cNvPr id="226" name="Google Shape;226;p50"/>
          <p:cNvSpPr/>
          <p:nvPr/>
        </p:nvSpPr>
        <p:spPr>
          <a:xfrm>
            <a:off x="1487575" y="4014900"/>
            <a:ext cx="7186200" cy="648300"/>
          </a:xfrm>
          <a:prstGeom prst="rect">
            <a:avLst/>
          </a:prstGeom>
          <a:solidFill>
            <a:schemeClr val="lt2"/>
          </a:soli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2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227" name="Google Shape;227;p50"/>
          <p:cNvPicPr preferRelativeResize="0"/>
          <p:nvPr/>
        </p:nvPicPr>
        <p:blipFill rotWithShape="1">
          <a:blip r:embed="rId3">
            <a:alphaModFix/>
          </a:blip>
          <a:srcRect b="0" l="0" r="0" t="0"/>
          <a:stretch/>
        </p:blipFill>
        <p:spPr>
          <a:xfrm>
            <a:off x="707125" y="846550"/>
            <a:ext cx="780451" cy="780451"/>
          </a:xfrm>
          <a:prstGeom prst="rect">
            <a:avLst/>
          </a:prstGeom>
          <a:noFill/>
          <a:ln>
            <a:noFill/>
          </a:ln>
        </p:spPr>
      </p:pic>
      <p:sp>
        <p:nvSpPr>
          <p:cNvPr id="228" name="Google Shape;228;p50"/>
          <p:cNvSpPr/>
          <p:nvPr/>
        </p:nvSpPr>
        <p:spPr>
          <a:xfrm>
            <a:off x="7727395" y="1737995"/>
            <a:ext cx="1194300" cy="1146900"/>
          </a:xfrm>
          <a:prstGeom prst="ellipse">
            <a:avLst/>
          </a:prstGeom>
          <a:gradFill>
            <a:gsLst>
              <a:gs pos="0">
                <a:srgbClr val="D4E5F5"/>
              </a:gs>
              <a:gs pos="100000">
                <a:srgbClr val="70A4D5"/>
              </a:gs>
            </a:gsLst>
            <a:lin ang="5400012" scaled="0"/>
          </a:gra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50"/>
          <p:cNvSpPr/>
          <p:nvPr/>
        </p:nvSpPr>
        <p:spPr>
          <a:xfrm>
            <a:off x="548645" y="2751807"/>
            <a:ext cx="1194300" cy="1146900"/>
          </a:xfrm>
          <a:prstGeom prst="ellipse">
            <a:avLst/>
          </a:prstGeom>
          <a:gradFill>
            <a:gsLst>
              <a:gs pos="0">
                <a:srgbClr val="D4E5F5"/>
              </a:gs>
              <a:gs pos="100000">
                <a:srgbClr val="70A4D5"/>
              </a:gs>
            </a:gsLst>
            <a:lin ang="5400012" scaled="0"/>
          </a:gra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50"/>
          <p:cNvSpPr/>
          <p:nvPr/>
        </p:nvSpPr>
        <p:spPr>
          <a:xfrm>
            <a:off x="7727395" y="3765620"/>
            <a:ext cx="1194300" cy="1146900"/>
          </a:xfrm>
          <a:prstGeom prst="ellipse">
            <a:avLst/>
          </a:prstGeom>
          <a:gradFill>
            <a:gsLst>
              <a:gs pos="0">
                <a:srgbClr val="D4E5F5"/>
              </a:gs>
              <a:gs pos="100000">
                <a:srgbClr val="70A4D5"/>
              </a:gs>
            </a:gsLst>
            <a:lin ang="5400012" scaled="0"/>
          </a:grad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50"/>
          <p:cNvSpPr txBox="1"/>
          <p:nvPr/>
        </p:nvSpPr>
        <p:spPr>
          <a:xfrm>
            <a:off x="1742950" y="1021325"/>
            <a:ext cx="6191400" cy="4731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chemeClr val="dk1"/>
              </a:buClr>
              <a:buSzPts val="1100"/>
              <a:buFont typeface="Arial"/>
              <a:buNone/>
            </a:pPr>
            <a:r>
              <a:rPr b="1" i="0" lang="en" sz="1400" u="none" cap="none" strike="noStrike">
                <a:solidFill>
                  <a:schemeClr val="dk2"/>
                </a:solidFill>
                <a:latin typeface="Comfortaa"/>
                <a:ea typeface="Comfortaa"/>
                <a:cs typeface="Comfortaa"/>
                <a:sym typeface="Comfortaa"/>
              </a:rPr>
              <a:t>On-demand staffing solution with as little as two hours’ notice</a:t>
            </a:r>
            <a:endParaRPr b="1"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omfortaa"/>
              <a:ea typeface="Comfortaa"/>
              <a:cs typeface="Comfortaa"/>
              <a:sym typeface="Comfortaa"/>
            </a:endParaRPr>
          </a:p>
        </p:txBody>
      </p:sp>
      <p:sp>
        <p:nvSpPr>
          <p:cNvPr id="232" name="Google Shape;232;p50"/>
          <p:cNvSpPr txBox="1"/>
          <p:nvPr/>
        </p:nvSpPr>
        <p:spPr>
          <a:xfrm>
            <a:off x="1802075" y="2074900"/>
            <a:ext cx="6382500" cy="4731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Clr>
                <a:schemeClr val="dk1"/>
              </a:buClr>
              <a:buSzPts val="1100"/>
              <a:buFont typeface="Arial"/>
              <a:buNone/>
            </a:pPr>
            <a:r>
              <a:rPr b="1" i="0" lang="en" sz="1400" u="none" cap="none" strike="noStrike">
                <a:solidFill>
                  <a:schemeClr val="dk2"/>
                </a:solidFill>
                <a:latin typeface="Comfortaa"/>
                <a:ea typeface="Comfortaa"/>
                <a:cs typeface="Comfortaa"/>
                <a:sym typeface="Comfortaa"/>
              </a:rPr>
              <a:t>24x7 access to staff by viewing photos, videos and ratings</a:t>
            </a:r>
            <a:endParaRPr b="1" i="0" sz="1400" u="none" cap="none" strike="noStrike">
              <a:solidFill>
                <a:schemeClr val="dk1"/>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2"/>
              </a:solidFill>
              <a:latin typeface="Comfortaa"/>
              <a:ea typeface="Comfortaa"/>
              <a:cs typeface="Comfortaa"/>
              <a:sym typeface="Comfortaa"/>
            </a:endParaRPr>
          </a:p>
        </p:txBody>
      </p:sp>
      <p:sp>
        <p:nvSpPr>
          <p:cNvPr id="233" name="Google Shape;233;p50"/>
          <p:cNvSpPr txBox="1"/>
          <p:nvPr/>
        </p:nvSpPr>
        <p:spPr>
          <a:xfrm>
            <a:off x="714750" y="3189325"/>
            <a:ext cx="7219500" cy="393600"/>
          </a:xfrm>
          <a:prstGeom prst="rect">
            <a:avLst/>
          </a:prstGeom>
          <a:noFill/>
          <a:ln>
            <a:noFill/>
          </a:ln>
        </p:spPr>
        <p:txBody>
          <a:bodyPr anchorCtr="0" anchor="t" bIns="91425" lIns="91425" spcFirstLastPara="1" rIns="91425" wrap="square" tIns="91425">
            <a:noAutofit/>
          </a:bodyPr>
          <a:lstStyle/>
          <a:p>
            <a:pPr indent="0" lvl="0" marL="457200" marR="0" rtl="0" algn="r">
              <a:lnSpc>
                <a:spcPct val="200000"/>
              </a:lnSpc>
              <a:spcBef>
                <a:spcPts val="0"/>
              </a:spcBef>
              <a:spcAft>
                <a:spcPts val="0"/>
              </a:spcAft>
              <a:buClr>
                <a:srgbClr val="000000"/>
              </a:buClr>
              <a:buSzPts val="1400"/>
              <a:buFont typeface="Arial"/>
              <a:buNone/>
            </a:pPr>
            <a:r>
              <a:rPr b="1" i="0" lang="en" sz="1400" u="none" cap="none" strike="noStrike">
                <a:solidFill>
                  <a:schemeClr val="dk2"/>
                </a:solidFill>
                <a:latin typeface="Comfortaa"/>
                <a:ea typeface="Comfortaa"/>
                <a:cs typeface="Comfortaa"/>
                <a:sym typeface="Comfortaa"/>
              </a:rPr>
              <a:t>Mobile matchmaking to curate the ideal talent for any occasion</a:t>
            </a:r>
            <a:endParaRPr b="1" i="0" sz="1400" u="none" cap="none" strike="noStrike">
              <a:solidFill>
                <a:schemeClr val="dk2"/>
              </a:solidFill>
              <a:latin typeface="Comfortaa"/>
              <a:ea typeface="Comfortaa"/>
              <a:cs typeface="Comfortaa"/>
              <a:sym typeface="Comfortaa"/>
            </a:endParaRPr>
          </a:p>
          <a:p>
            <a:pPr indent="0" lvl="0" marL="0" marR="0" rtl="0" algn="l">
              <a:lnSpc>
                <a:spcPct val="200000"/>
              </a:lnSpc>
              <a:spcBef>
                <a:spcPts val="0"/>
              </a:spcBef>
              <a:spcAft>
                <a:spcPts val="0"/>
              </a:spcAft>
              <a:buClr>
                <a:srgbClr val="000000"/>
              </a:buClr>
              <a:buSzPts val="1400"/>
              <a:buFont typeface="Arial"/>
              <a:buNone/>
            </a:pPr>
            <a:r>
              <a:t/>
            </a:r>
            <a:endParaRPr b="1" i="0" sz="1400" u="none" cap="none" strike="noStrike">
              <a:solidFill>
                <a:schemeClr val="dk2"/>
              </a:solidFill>
              <a:latin typeface="Comfortaa"/>
              <a:ea typeface="Comfortaa"/>
              <a:cs typeface="Comfortaa"/>
              <a:sym typeface="Comfortaa"/>
            </a:endParaRPr>
          </a:p>
        </p:txBody>
      </p:sp>
      <p:sp>
        <p:nvSpPr>
          <p:cNvPr id="234" name="Google Shape;234;p50"/>
          <p:cNvSpPr txBox="1"/>
          <p:nvPr/>
        </p:nvSpPr>
        <p:spPr>
          <a:xfrm>
            <a:off x="2387250" y="4136650"/>
            <a:ext cx="6037200" cy="294900"/>
          </a:xfrm>
          <a:prstGeom prst="rect">
            <a:avLst/>
          </a:prstGeom>
          <a:noFill/>
          <a:ln>
            <a:noFill/>
          </a:ln>
        </p:spPr>
        <p:txBody>
          <a:bodyPr anchorCtr="0" anchor="t" bIns="91425" lIns="91425" spcFirstLastPara="1" rIns="91425" wrap="square" tIns="91425">
            <a:noAutofit/>
          </a:bodyPr>
          <a:lstStyle/>
          <a:p>
            <a:pPr indent="0" lvl="0" marL="457200" marR="0" rtl="0" algn="l">
              <a:lnSpc>
                <a:spcPct val="200000"/>
              </a:lnSpc>
              <a:spcBef>
                <a:spcPts val="0"/>
              </a:spcBef>
              <a:spcAft>
                <a:spcPts val="0"/>
              </a:spcAft>
              <a:buClr>
                <a:srgbClr val="000000"/>
              </a:buClr>
              <a:buSzPts val="1400"/>
              <a:buFont typeface="Arial"/>
              <a:buNone/>
            </a:pPr>
            <a:r>
              <a:rPr b="1" i="0" lang="en" sz="1400" u="none" cap="none" strike="noStrike">
                <a:solidFill>
                  <a:schemeClr val="dk2"/>
                </a:solidFill>
                <a:latin typeface="Comfortaa"/>
                <a:ea typeface="Comfortaa"/>
                <a:cs typeface="Comfortaa"/>
                <a:sym typeface="Comfortaa"/>
              </a:rPr>
              <a:t>Favorites will receive casting invite first</a:t>
            </a:r>
            <a:endParaRPr b="1" i="0" sz="1400" u="none" cap="none" strike="noStrike">
              <a:solidFill>
                <a:schemeClr val="dk2"/>
              </a:solidFill>
              <a:latin typeface="Comfortaa"/>
              <a:ea typeface="Comfortaa"/>
              <a:cs typeface="Comfortaa"/>
              <a:sym typeface="Comfortaa"/>
            </a:endParaRPr>
          </a:p>
        </p:txBody>
      </p:sp>
      <p:pic>
        <p:nvPicPr>
          <p:cNvPr id="235" name="Google Shape;235;p50"/>
          <p:cNvPicPr preferRelativeResize="0"/>
          <p:nvPr/>
        </p:nvPicPr>
        <p:blipFill rotWithShape="1">
          <a:blip r:embed="rId4">
            <a:alphaModFix/>
          </a:blip>
          <a:srcRect b="0" l="0" r="0" t="0"/>
          <a:stretch/>
        </p:blipFill>
        <p:spPr>
          <a:xfrm>
            <a:off x="7934322" y="1921225"/>
            <a:ext cx="780451" cy="780451"/>
          </a:xfrm>
          <a:prstGeom prst="rect">
            <a:avLst/>
          </a:prstGeom>
          <a:noFill/>
          <a:ln>
            <a:noFill/>
          </a:ln>
        </p:spPr>
      </p:pic>
      <p:pic>
        <p:nvPicPr>
          <p:cNvPr id="236" name="Google Shape;236;p50"/>
          <p:cNvPicPr preferRelativeResize="0"/>
          <p:nvPr/>
        </p:nvPicPr>
        <p:blipFill rotWithShape="1">
          <a:blip r:embed="rId5">
            <a:alphaModFix/>
          </a:blip>
          <a:srcRect b="0" l="0" r="0" t="0"/>
          <a:stretch/>
        </p:blipFill>
        <p:spPr>
          <a:xfrm>
            <a:off x="7934325" y="3891375"/>
            <a:ext cx="921300" cy="921300"/>
          </a:xfrm>
          <a:prstGeom prst="rect">
            <a:avLst/>
          </a:prstGeom>
          <a:noFill/>
          <a:ln>
            <a:noFill/>
          </a:ln>
        </p:spPr>
      </p:pic>
      <p:pic>
        <p:nvPicPr>
          <p:cNvPr id="237" name="Google Shape;237;p50"/>
          <p:cNvPicPr preferRelativeResize="0"/>
          <p:nvPr/>
        </p:nvPicPr>
        <p:blipFill rotWithShape="1">
          <a:blip r:embed="rId6">
            <a:alphaModFix/>
          </a:blip>
          <a:srcRect b="0" l="0" r="0" t="0"/>
          <a:stretch/>
        </p:blipFill>
        <p:spPr>
          <a:xfrm>
            <a:off x="735888" y="2915337"/>
            <a:ext cx="819825" cy="8198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51"/>
          <p:cNvSpPr/>
          <p:nvPr/>
        </p:nvSpPr>
        <p:spPr>
          <a:xfrm>
            <a:off x="6694950" y="3038800"/>
            <a:ext cx="2345100" cy="1856400"/>
          </a:xfrm>
          <a:prstGeom prst="rect">
            <a:avLst/>
          </a:prstGeom>
          <a:gradFill>
            <a:gsLst>
              <a:gs pos="0">
                <a:srgbClr val="D4E5F5"/>
              </a:gs>
              <a:gs pos="100000">
                <a:srgbClr val="70A4D5"/>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51"/>
          <p:cNvSpPr/>
          <p:nvPr/>
        </p:nvSpPr>
        <p:spPr>
          <a:xfrm>
            <a:off x="6759475" y="3103900"/>
            <a:ext cx="2210700" cy="17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51"/>
          <p:cNvSpPr/>
          <p:nvPr/>
        </p:nvSpPr>
        <p:spPr>
          <a:xfrm>
            <a:off x="4642725" y="3038800"/>
            <a:ext cx="2015400" cy="1856400"/>
          </a:xfrm>
          <a:prstGeom prst="rect">
            <a:avLst/>
          </a:prstGeom>
          <a:gradFill>
            <a:gsLst>
              <a:gs pos="0">
                <a:srgbClr val="D4E5F5"/>
              </a:gs>
              <a:gs pos="100000">
                <a:srgbClr val="70A4D5"/>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51"/>
          <p:cNvSpPr/>
          <p:nvPr/>
        </p:nvSpPr>
        <p:spPr>
          <a:xfrm>
            <a:off x="4716725" y="3103900"/>
            <a:ext cx="1878600" cy="17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51"/>
          <p:cNvSpPr/>
          <p:nvPr/>
        </p:nvSpPr>
        <p:spPr>
          <a:xfrm>
            <a:off x="2389100" y="3038800"/>
            <a:ext cx="2210700" cy="1856400"/>
          </a:xfrm>
          <a:prstGeom prst="rect">
            <a:avLst/>
          </a:prstGeom>
          <a:gradFill>
            <a:gsLst>
              <a:gs pos="0">
                <a:srgbClr val="D4E5F5"/>
              </a:gs>
              <a:gs pos="100000">
                <a:srgbClr val="70A4D5"/>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51"/>
          <p:cNvSpPr/>
          <p:nvPr/>
        </p:nvSpPr>
        <p:spPr>
          <a:xfrm>
            <a:off x="2468750" y="3103900"/>
            <a:ext cx="2056800" cy="17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51"/>
          <p:cNvSpPr/>
          <p:nvPr/>
        </p:nvSpPr>
        <p:spPr>
          <a:xfrm>
            <a:off x="162675" y="3038800"/>
            <a:ext cx="2174700" cy="1856400"/>
          </a:xfrm>
          <a:prstGeom prst="rect">
            <a:avLst/>
          </a:prstGeom>
          <a:gradFill>
            <a:gsLst>
              <a:gs pos="0">
                <a:srgbClr val="D4E5F5"/>
              </a:gs>
              <a:gs pos="100000">
                <a:srgbClr val="70A4D5"/>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51"/>
          <p:cNvSpPr/>
          <p:nvPr/>
        </p:nvSpPr>
        <p:spPr>
          <a:xfrm>
            <a:off x="236475" y="3103900"/>
            <a:ext cx="2015400" cy="17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51"/>
          <p:cNvSpPr/>
          <p:nvPr/>
        </p:nvSpPr>
        <p:spPr>
          <a:xfrm>
            <a:off x="3137350" y="909100"/>
            <a:ext cx="2928000" cy="2095800"/>
          </a:xfrm>
          <a:prstGeom prst="rect">
            <a:avLst/>
          </a:prstGeom>
          <a:gradFill>
            <a:gsLst>
              <a:gs pos="0">
                <a:srgbClr val="D4E5F5"/>
              </a:gs>
              <a:gs pos="100000">
                <a:srgbClr val="70A4D5"/>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1"/>
          <p:cNvSpPr/>
          <p:nvPr/>
        </p:nvSpPr>
        <p:spPr>
          <a:xfrm>
            <a:off x="3207100" y="969875"/>
            <a:ext cx="2788500" cy="1975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51"/>
          <p:cNvSpPr/>
          <p:nvPr/>
        </p:nvSpPr>
        <p:spPr>
          <a:xfrm>
            <a:off x="6112025" y="909100"/>
            <a:ext cx="2928000" cy="2095800"/>
          </a:xfrm>
          <a:prstGeom prst="rect">
            <a:avLst/>
          </a:prstGeom>
          <a:gradFill>
            <a:gsLst>
              <a:gs pos="0">
                <a:srgbClr val="D4E5F5"/>
              </a:gs>
              <a:gs pos="100000">
                <a:srgbClr val="70A4D5"/>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51"/>
          <p:cNvSpPr/>
          <p:nvPr/>
        </p:nvSpPr>
        <p:spPr>
          <a:xfrm>
            <a:off x="6197525" y="975950"/>
            <a:ext cx="2766000" cy="1975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51"/>
          <p:cNvSpPr txBox="1"/>
          <p:nvPr>
            <p:ph type="title"/>
          </p:nvPr>
        </p:nvSpPr>
        <p:spPr>
          <a:xfrm>
            <a:off x="311700" y="229900"/>
            <a:ext cx="8520600" cy="679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999999"/>
                </a:solidFill>
                <a:latin typeface="Comfortaa"/>
                <a:ea typeface="Comfortaa"/>
                <a:cs typeface="Comfortaa"/>
                <a:sym typeface="Comfortaa"/>
              </a:rPr>
              <a:t>EventSlay Competitive Advantages </a:t>
            </a:r>
            <a:endParaRPr b="1">
              <a:solidFill>
                <a:srgbClr val="999999"/>
              </a:solidFill>
              <a:latin typeface="Comfortaa"/>
              <a:ea typeface="Comfortaa"/>
              <a:cs typeface="Comfortaa"/>
              <a:sym typeface="Comfortaa"/>
            </a:endParaRPr>
          </a:p>
        </p:txBody>
      </p:sp>
      <p:sp>
        <p:nvSpPr>
          <p:cNvPr id="255" name="Google Shape;255;p51"/>
          <p:cNvSpPr/>
          <p:nvPr/>
        </p:nvSpPr>
        <p:spPr>
          <a:xfrm>
            <a:off x="162675" y="909100"/>
            <a:ext cx="2928000" cy="2095800"/>
          </a:xfrm>
          <a:prstGeom prst="rect">
            <a:avLst/>
          </a:prstGeom>
          <a:gradFill>
            <a:gsLst>
              <a:gs pos="0">
                <a:srgbClr val="D4E5F5"/>
              </a:gs>
              <a:gs pos="100000">
                <a:srgbClr val="70A4D5"/>
              </a:gs>
            </a:gsLst>
            <a:path path="circle">
              <a:fillToRect b="50%" l="50%" r="50%" t="50%"/>
            </a:path>
            <a:tileRect/>
          </a:gra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51"/>
          <p:cNvSpPr/>
          <p:nvPr/>
        </p:nvSpPr>
        <p:spPr>
          <a:xfrm>
            <a:off x="236475" y="976050"/>
            <a:ext cx="2788500" cy="1975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51"/>
          <p:cNvSpPr txBox="1"/>
          <p:nvPr>
            <p:ph idx="1" type="body"/>
          </p:nvPr>
        </p:nvSpPr>
        <p:spPr>
          <a:xfrm>
            <a:off x="236475" y="2248744"/>
            <a:ext cx="2788500" cy="62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en" sz="1200">
                <a:latin typeface="Comfortaa"/>
                <a:ea typeface="Comfortaa"/>
                <a:cs typeface="Comfortaa"/>
                <a:sym typeface="Comfortaa"/>
              </a:rPr>
              <a:t>Background checked and TIPS certified staff</a:t>
            </a:r>
            <a:endParaRPr b="1" sz="1200">
              <a:latin typeface="Comfortaa"/>
              <a:ea typeface="Comfortaa"/>
              <a:cs typeface="Comfortaa"/>
              <a:sym typeface="Comfortaa"/>
            </a:endParaRPr>
          </a:p>
        </p:txBody>
      </p:sp>
      <p:sp>
        <p:nvSpPr>
          <p:cNvPr id="258" name="Google Shape;258;p51"/>
          <p:cNvSpPr txBox="1"/>
          <p:nvPr>
            <p:ph idx="12" type="sldNum"/>
          </p:nvPr>
        </p:nvSpPr>
        <p:spPr>
          <a:xfrm>
            <a:off x="8472450" y="4895196"/>
            <a:ext cx="548700" cy="161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259" name="Google Shape;259;p51"/>
          <p:cNvGrpSpPr/>
          <p:nvPr/>
        </p:nvGrpSpPr>
        <p:grpSpPr>
          <a:xfrm>
            <a:off x="1100686" y="1192410"/>
            <a:ext cx="950564" cy="997517"/>
            <a:chOff x="882775" y="989675"/>
            <a:chExt cx="1333750" cy="1391626"/>
          </a:xfrm>
        </p:grpSpPr>
        <p:pic>
          <p:nvPicPr>
            <p:cNvPr id="260" name="Google Shape;260;p51"/>
            <p:cNvPicPr preferRelativeResize="0"/>
            <p:nvPr/>
          </p:nvPicPr>
          <p:blipFill rotWithShape="1">
            <a:blip r:embed="rId3">
              <a:alphaModFix/>
            </a:blip>
            <a:srcRect b="11800" l="0" r="0" t="22082"/>
            <a:stretch/>
          </p:blipFill>
          <p:spPr>
            <a:xfrm>
              <a:off x="882775" y="989675"/>
              <a:ext cx="1333750" cy="1391626"/>
            </a:xfrm>
            <a:prstGeom prst="rect">
              <a:avLst/>
            </a:prstGeom>
            <a:noFill/>
            <a:ln>
              <a:noFill/>
            </a:ln>
          </p:spPr>
        </p:pic>
        <p:pic>
          <p:nvPicPr>
            <p:cNvPr id="261" name="Google Shape;261;p51"/>
            <p:cNvPicPr preferRelativeResize="0"/>
            <p:nvPr/>
          </p:nvPicPr>
          <p:blipFill rotWithShape="1">
            <a:blip r:embed="rId4">
              <a:alphaModFix/>
            </a:blip>
            <a:srcRect b="0" l="0" r="0" t="0"/>
            <a:stretch/>
          </p:blipFill>
          <p:spPr>
            <a:xfrm>
              <a:off x="1110500" y="1137480"/>
              <a:ext cx="878324" cy="878345"/>
            </a:xfrm>
            <a:prstGeom prst="rect">
              <a:avLst/>
            </a:prstGeom>
            <a:noFill/>
            <a:ln>
              <a:noFill/>
            </a:ln>
          </p:spPr>
        </p:pic>
      </p:grpSp>
      <p:pic>
        <p:nvPicPr>
          <p:cNvPr id="262" name="Google Shape;262;p51"/>
          <p:cNvPicPr preferRelativeResize="0"/>
          <p:nvPr/>
        </p:nvPicPr>
        <p:blipFill rotWithShape="1">
          <a:blip r:embed="rId5">
            <a:alphaModFix/>
          </a:blip>
          <a:srcRect b="0" l="0" r="0" t="0"/>
          <a:stretch/>
        </p:blipFill>
        <p:spPr>
          <a:xfrm>
            <a:off x="5329588" y="3274600"/>
            <a:ext cx="814400" cy="814423"/>
          </a:xfrm>
          <a:prstGeom prst="rect">
            <a:avLst/>
          </a:prstGeom>
          <a:noFill/>
          <a:ln>
            <a:noFill/>
          </a:ln>
        </p:spPr>
      </p:pic>
      <p:sp>
        <p:nvSpPr>
          <p:cNvPr id="263" name="Google Shape;263;p51"/>
          <p:cNvSpPr txBox="1"/>
          <p:nvPr>
            <p:ph idx="1" type="body"/>
          </p:nvPr>
        </p:nvSpPr>
        <p:spPr>
          <a:xfrm>
            <a:off x="4716725" y="4124750"/>
            <a:ext cx="1878600" cy="64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en" sz="1200">
                <a:latin typeface="Comfortaa"/>
                <a:ea typeface="Comfortaa"/>
                <a:cs typeface="Comfortaa"/>
                <a:sym typeface="Comfortaa"/>
              </a:rPr>
              <a:t>Two-way rating system</a:t>
            </a:r>
            <a:endParaRPr b="1" sz="1200"/>
          </a:p>
        </p:txBody>
      </p:sp>
      <p:pic>
        <p:nvPicPr>
          <p:cNvPr id="264" name="Google Shape;264;p51"/>
          <p:cNvPicPr preferRelativeResize="0"/>
          <p:nvPr/>
        </p:nvPicPr>
        <p:blipFill rotWithShape="1">
          <a:blip r:embed="rId6">
            <a:alphaModFix/>
          </a:blip>
          <a:srcRect b="0" l="0" r="0" t="0"/>
          <a:stretch/>
        </p:blipFill>
        <p:spPr>
          <a:xfrm>
            <a:off x="808900" y="3242150"/>
            <a:ext cx="814400" cy="814400"/>
          </a:xfrm>
          <a:prstGeom prst="rect">
            <a:avLst/>
          </a:prstGeom>
          <a:noFill/>
          <a:ln>
            <a:noFill/>
          </a:ln>
        </p:spPr>
      </p:pic>
      <p:sp>
        <p:nvSpPr>
          <p:cNvPr id="265" name="Google Shape;265;p51"/>
          <p:cNvSpPr txBox="1"/>
          <p:nvPr>
            <p:ph idx="1" type="body"/>
          </p:nvPr>
        </p:nvSpPr>
        <p:spPr>
          <a:xfrm>
            <a:off x="236475" y="4146926"/>
            <a:ext cx="2015400" cy="62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en" sz="1200">
                <a:latin typeface="Comfortaa"/>
                <a:ea typeface="Comfortaa"/>
                <a:cs typeface="Comfortaa"/>
                <a:sym typeface="Comfortaa"/>
              </a:rPr>
              <a:t>All major credit cards accepted</a:t>
            </a:r>
            <a:r>
              <a:rPr b="1" lang="en" sz="1200">
                <a:solidFill>
                  <a:schemeClr val="dk1"/>
                </a:solidFill>
                <a:latin typeface="Comfortaa"/>
                <a:ea typeface="Comfortaa"/>
                <a:cs typeface="Comfortaa"/>
                <a:sym typeface="Comfortaa"/>
              </a:rPr>
              <a:t> </a:t>
            </a:r>
            <a:endParaRPr b="1" sz="1200">
              <a:latin typeface="Comfortaa"/>
              <a:ea typeface="Comfortaa"/>
              <a:cs typeface="Comfortaa"/>
              <a:sym typeface="Comfortaa"/>
            </a:endParaRPr>
          </a:p>
        </p:txBody>
      </p:sp>
      <p:pic>
        <p:nvPicPr>
          <p:cNvPr id="266" name="Google Shape;266;p51"/>
          <p:cNvPicPr preferRelativeResize="0"/>
          <p:nvPr/>
        </p:nvPicPr>
        <p:blipFill rotWithShape="1">
          <a:blip r:embed="rId7">
            <a:alphaModFix/>
          </a:blip>
          <a:srcRect b="0" l="0" r="0" t="0"/>
          <a:stretch/>
        </p:blipFill>
        <p:spPr>
          <a:xfrm>
            <a:off x="3082849" y="3242139"/>
            <a:ext cx="814400" cy="814423"/>
          </a:xfrm>
          <a:prstGeom prst="rect">
            <a:avLst/>
          </a:prstGeom>
          <a:noFill/>
          <a:ln>
            <a:noFill/>
          </a:ln>
        </p:spPr>
      </p:pic>
      <p:sp>
        <p:nvSpPr>
          <p:cNvPr id="267" name="Google Shape;267;p51"/>
          <p:cNvSpPr txBox="1"/>
          <p:nvPr>
            <p:ph idx="1" type="body"/>
          </p:nvPr>
        </p:nvSpPr>
        <p:spPr>
          <a:xfrm>
            <a:off x="2468750" y="4130175"/>
            <a:ext cx="2056800" cy="642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b="1" lang="en" sz="1200">
                <a:latin typeface="Comfortaa"/>
                <a:ea typeface="Comfortaa"/>
                <a:cs typeface="Comfortaa"/>
                <a:sym typeface="Comfortaa"/>
              </a:rPr>
              <a:t>Staff geolocator for clients peace of mind </a:t>
            </a:r>
            <a:endParaRPr b="1" sz="1200"/>
          </a:p>
        </p:txBody>
      </p:sp>
      <p:sp>
        <p:nvSpPr>
          <p:cNvPr id="268" name="Google Shape;268;p51"/>
          <p:cNvSpPr txBox="1"/>
          <p:nvPr/>
        </p:nvSpPr>
        <p:spPr>
          <a:xfrm>
            <a:off x="6197525" y="2234425"/>
            <a:ext cx="2788500" cy="64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en" sz="1200" u="none" cap="none" strike="noStrike">
                <a:solidFill>
                  <a:schemeClr val="dk2"/>
                </a:solidFill>
                <a:latin typeface="Comfortaa"/>
                <a:ea typeface="Comfortaa"/>
                <a:cs typeface="Comfortaa"/>
                <a:sym typeface="Comfortaa"/>
              </a:rPr>
              <a:t>Special instructions for selected talent via group message</a:t>
            </a:r>
            <a:endParaRPr b="1" i="0" sz="1200" u="none" cap="none" strike="noStrike">
              <a:solidFill>
                <a:srgbClr val="000000"/>
              </a:solidFill>
              <a:latin typeface="Comfortaa"/>
              <a:ea typeface="Comfortaa"/>
              <a:cs typeface="Comfortaa"/>
              <a:sym typeface="Comfortaa"/>
            </a:endParaRPr>
          </a:p>
        </p:txBody>
      </p:sp>
      <p:pic>
        <p:nvPicPr>
          <p:cNvPr id="269" name="Google Shape;269;p51"/>
          <p:cNvPicPr preferRelativeResize="0"/>
          <p:nvPr/>
        </p:nvPicPr>
        <p:blipFill rotWithShape="1">
          <a:blip r:embed="rId8">
            <a:alphaModFix/>
          </a:blip>
          <a:srcRect b="0" l="0" r="0" t="0"/>
          <a:stretch/>
        </p:blipFill>
        <p:spPr>
          <a:xfrm>
            <a:off x="7192525" y="1223925"/>
            <a:ext cx="911450" cy="911450"/>
          </a:xfrm>
          <a:prstGeom prst="rect">
            <a:avLst/>
          </a:prstGeom>
          <a:noFill/>
          <a:ln>
            <a:noFill/>
          </a:ln>
        </p:spPr>
      </p:pic>
      <p:sp>
        <p:nvSpPr>
          <p:cNvPr id="270" name="Google Shape;270;p51"/>
          <p:cNvSpPr txBox="1"/>
          <p:nvPr/>
        </p:nvSpPr>
        <p:spPr>
          <a:xfrm>
            <a:off x="3229575" y="2255115"/>
            <a:ext cx="2766000" cy="621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en" sz="1200" u="none" cap="none" strike="noStrike">
                <a:solidFill>
                  <a:schemeClr val="dk2"/>
                </a:solidFill>
                <a:latin typeface="Comfortaa"/>
                <a:ea typeface="Comfortaa"/>
                <a:cs typeface="Comfortaa"/>
                <a:sym typeface="Comfortaa"/>
              </a:rPr>
              <a:t>Flexible scheduling and instant compensation to attract talent</a:t>
            </a:r>
            <a:endParaRPr b="1" i="0" sz="1200" u="none" cap="none" strike="noStrike">
              <a:solidFill>
                <a:srgbClr val="000000"/>
              </a:solidFill>
              <a:latin typeface="Comfortaa"/>
              <a:ea typeface="Comfortaa"/>
              <a:cs typeface="Comfortaa"/>
              <a:sym typeface="Comfortaa"/>
            </a:endParaRPr>
          </a:p>
        </p:txBody>
      </p:sp>
      <p:sp>
        <p:nvSpPr>
          <p:cNvPr id="271" name="Google Shape;271;p51"/>
          <p:cNvSpPr txBox="1"/>
          <p:nvPr/>
        </p:nvSpPr>
        <p:spPr>
          <a:xfrm>
            <a:off x="6808450" y="4124600"/>
            <a:ext cx="2182800" cy="64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300"/>
              <a:buFont typeface="Arial"/>
              <a:buNone/>
            </a:pPr>
            <a:r>
              <a:rPr b="1" i="0" lang="en" sz="1200" u="none" cap="none" strike="noStrike">
                <a:solidFill>
                  <a:schemeClr val="dk2"/>
                </a:solidFill>
                <a:latin typeface="Comfortaa"/>
                <a:ea typeface="Comfortaa"/>
                <a:cs typeface="Comfortaa"/>
                <a:sym typeface="Comfortaa"/>
              </a:rPr>
              <a:t>Available in Los Angeles, Las Vegas and Miami </a:t>
            </a:r>
            <a:endParaRPr b="1" i="0" sz="1200" u="none" cap="none" strike="noStrike">
              <a:solidFill>
                <a:srgbClr val="000000"/>
              </a:solidFill>
              <a:latin typeface="Comfortaa"/>
              <a:ea typeface="Comfortaa"/>
              <a:cs typeface="Comfortaa"/>
              <a:sym typeface="Comfortaa"/>
            </a:endParaRPr>
          </a:p>
        </p:txBody>
      </p:sp>
      <p:pic>
        <p:nvPicPr>
          <p:cNvPr id="272" name="Google Shape;272;p51"/>
          <p:cNvPicPr preferRelativeResize="0"/>
          <p:nvPr/>
        </p:nvPicPr>
        <p:blipFill rotWithShape="1">
          <a:blip r:embed="rId9">
            <a:alphaModFix/>
          </a:blip>
          <a:srcRect b="0" l="-118020" r="118020" t="0"/>
          <a:stretch/>
        </p:blipFill>
        <p:spPr>
          <a:xfrm>
            <a:off x="1003650" y="1133650"/>
            <a:ext cx="1092022" cy="1092000"/>
          </a:xfrm>
          <a:prstGeom prst="rect">
            <a:avLst/>
          </a:prstGeom>
          <a:noFill/>
          <a:ln>
            <a:noFill/>
          </a:ln>
          <a:effectLst>
            <a:outerShdw blurRad="57150" rotWithShape="0" algn="bl" dir="5400000" dist="19050">
              <a:srgbClr val="000000">
                <a:alpha val="48627"/>
              </a:srgbClr>
            </a:outerShdw>
          </a:effectLst>
        </p:spPr>
      </p:pic>
      <p:pic>
        <p:nvPicPr>
          <p:cNvPr id="273" name="Google Shape;273;p51"/>
          <p:cNvPicPr preferRelativeResize="0"/>
          <p:nvPr/>
        </p:nvPicPr>
        <p:blipFill rotWithShape="1">
          <a:blip r:embed="rId10">
            <a:alphaModFix/>
          </a:blip>
          <a:srcRect b="0" l="0" r="0" t="0"/>
          <a:stretch/>
        </p:blipFill>
        <p:spPr>
          <a:xfrm>
            <a:off x="4188375" y="1223913"/>
            <a:ext cx="911438" cy="911438"/>
          </a:xfrm>
          <a:prstGeom prst="rect">
            <a:avLst/>
          </a:prstGeom>
          <a:noFill/>
          <a:ln>
            <a:noFill/>
          </a:ln>
        </p:spPr>
      </p:pic>
      <p:pic>
        <p:nvPicPr>
          <p:cNvPr id="274" name="Google Shape;274;p51"/>
          <p:cNvPicPr preferRelativeResize="0"/>
          <p:nvPr/>
        </p:nvPicPr>
        <p:blipFill rotWithShape="1">
          <a:blip r:embed="rId11">
            <a:alphaModFix/>
          </a:blip>
          <a:srcRect b="0" l="0" r="0" t="0"/>
          <a:stretch/>
        </p:blipFill>
        <p:spPr>
          <a:xfrm>
            <a:off x="7508887" y="3290850"/>
            <a:ext cx="781925" cy="781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p52"/>
          <p:cNvPicPr preferRelativeResize="0"/>
          <p:nvPr/>
        </p:nvPicPr>
        <p:blipFill rotWithShape="1">
          <a:blip r:embed="rId3">
            <a:alphaModFix/>
          </a:blip>
          <a:srcRect b="56233" l="0" r="0" t="35043"/>
          <a:stretch/>
        </p:blipFill>
        <p:spPr>
          <a:xfrm>
            <a:off x="455775" y="4237824"/>
            <a:ext cx="8061676" cy="425400"/>
          </a:xfrm>
          <a:prstGeom prst="rect">
            <a:avLst/>
          </a:prstGeom>
          <a:noFill/>
          <a:ln>
            <a:noFill/>
          </a:ln>
        </p:spPr>
      </p:pic>
      <p:sp>
        <p:nvSpPr>
          <p:cNvPr id="280" name="Google Shape;280;p52"/>
          <p:cNvSpPr txBox="1"/>
          <p:nvPr>
            <p:ph type="title"/>
          </p:nvPr>
        </p:nvSpPr>
        <p:spPr>
          <a:xfrm>
            <a:off x="311688" y="164238"/>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999999"/>
                </a:solidFill>
                <a:latin typeface="Comfortaa"/>
                <a:ea typeface="Comfortaa"/>
                <a:cs typeface="Comfortaa"/>
                <a:sym typeface="Comfortaa"/>
              </a:rPr>
              <a:t>The Market</a:t>
            </a:r>
            <a:endParaRPr sz="1400">
              <a:solidFill>
                <a:srgbClr val="999999"/>
              </a:solidFill>
              <a:latin typeface="Comfortaa"/>
              <a:ea typeface="Comfortaa"/>
              <a:cs typeface="Comfortaa"/>
              <a:sym typeface="Comfortaa"/>
            </a:endParaRPr>
          </a:p>
          <a:p>
            <a:pPr indent="0" lvl="0" marL="0" rtl="0" algn="ctr">
              <a:lnSpc>
                <a:spcPct val="100000"/>
              </a:lnSpc>
              <a:spcBef>
                <a:spcPts val="0"/>
              </a:spcBef>
              <a:spcAft>
                <a:spcPts val="0"/>
              </a:spcAft>
              <a:buSzPts val="2800"/>
              <a:buNone/>
            </a:pPr>
            <a:r>
              <a:t/>
            </a:r>
            <a:endParaRPr>
              <a:latin typeface="Comfortaa"/>
              <a:ea typeface="Comfortaa"/>
              <a:cs typeface="Comfortaa"/>
              <a:sym typeface="Comfortaa"/>
            </a:endParaRPr>
          </a:p>
        </p:txBody>
      </p:sp>
      <p:sp>
        <p:nvSpPr>
          <p:cNvPr id="281" name="Google Shape;281;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cxnSp>
        <p:nvCxnSpPr>
          <p:cNvPr id="282" name="Google Shape;282;p52"/>
          <p:cNvCxnSpPr>
            <a:stCxn id="283" idx="1"/>
          </p:cNvCxnSpPr>
          <p:nvPr/>
        </p:nvCxnSpPr>
        <p:spPr>
          <a:xfrm flipH="1">
            <a:off x="3250425" y="2514900"/>
            <a:ext cx="829800" cy="501900"/>
          </a:xfrm>
          <a:prstGeom prst="straightConnector1">
            <a:avLst/>
          </a:prstGeom>
          <a:noFill/>
          <a:ln cap="flat" cmpd="sng" w="9525">
            <a:solidFill>
              <a:srgbClr val="000000"/>
            </a:solidFill>
            <a:prstDash val="solid"/>
            <a:round/>
            <a:headEnd len="sm" w="sm" type="none"/>
            <a:tailEnd len="sm" w="sm" type="none"/>
          </a:ln>
        </p:spPr>
      </p:cxnSp>
      <p:sp>
        <p:nvSpPr>
          <p:cNvPr id="283" name="Google Shape;283;p52"/>
          <p:cNvSpPr txBox="1"/>
          <p:nvPr/>
        </p:nvSpPr>
        <p:spPr>
          <a:xfrm>
            <a:off x="4080225" y="2141550"/>
            <a:ext cx="1280100" cy="746700"/>
          </a:xfrm>
          <a:prstGeom prst="rect">
            <a:avLst/>
          </a:prstGeom>
          <a:solidFill>
            <a:srgbClr val="CFE2F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300"/>
              <a:buFont typeface="Arial"/>
              <a:buNone/>
            </a:pPr>
            <a:r>
              <a:rPr b="1" i="0" lang="en" sz="1200" u="sng" cap="none" strike="noStrike">
                <a:solidFill>
                  <a:schemeClr val="dk2"/>
                </a:solidFill>
                <a:latin typeface="Comfortaa"/>
                <a:ea typeface="Comfortaa"/>
                <a:cs typeface="Comfortaa"/>
                <a:sym typeface="Comfortaa"/>
              </a:rPr>
              <a:t>SAM</a:t>
            </a:r>
            <a:endParaRPr b="1" i="0" sz="1200" u="sng" cap="none" strike="noStrike">
              <a:solidFill>
                <a:schemeClr val="dk2"/>
              </a:solidFill>
              <a:latin typeface="Comfortaa"/>
              <a:ea typeface="Comfortaa"/>
              <a:cs typeface="Comfortaa"/>
              <a:sym typeface="Comfortaa"/>
            </a:endParaRPr>
          </a:p>
          <a:p>
            <a:pPr indent="0" lvl="0" marL="0" marR="0" rtl="0" algn="ctr">
              <a:lnSpc>
                <a:spcPct val="150000"/>
              </a:lnSpc>
              <a:spcBef>
                <a:spcPts val="0"/>
              </a:spcBef>
              <a:spcAft>
                <a:spcPts val="0"/>
              </a:spcAft>
              <a:buClr>
                <a:schemeClr val="dk1"/>
              </a:buClr>
              <a:buSzPts val="1100"/>
              <a:buFont typeface="Arial"/>
              <a:buNone/>
            </a:pPr>
            <a:r>
              <a:rPr b="0" i="0" lang="en" sz="1200" u="none" cap="none" strike="noStrike">
                <a:solidFill>
                  <a:schemeClr val="dk2"/>
                </a:solidFill>
                <a:latin typeface="Comfortaa"/>
                <a:ea typeface="Comfortaa"/>
                <a:cs typeface="Comfortaa"/>
                <a:sym typeface="Comfortaa"/>
              </a:rPr>
              <a:t>$28 billion</a:t>
            </a:r>
            <a:endParaRPr b="1" i="0" sz="1300" u="none" cap="none" strike="noStrike">
              <a:solidFill>
                <a:schemeClr val="dk2"/>
              </a:solidFill>
              <a:latin typeface="Comfortaa"/>
              <a:ea typeface="Comfortaa"/>
              <a:cs typeface="Comfortaa"/>
              <a:sym typeface="Comfortaa"/>
            </a:endParaRPr>
          </a:p>
        </p:txBody>
      </p:sp>
      <p:sp>
        <p:nvSpPr>
          <p:cNvPr id="284" name="Google Shape;284;p52"/>
          <p:cNvSpPr txBox="1"/>
          <p:nvPr/>
        </p:nvSpPr>
        <p:spPr>
          <a:xfrm>
            <a:off x="5180050" y="3222975"/>
            <a:ext cx="1280100" cy="746700"/>
          </a:xfrm>
          <a:prstGeom prst="rect">
            <a:avLst/>
          </a:prstGeom>
          <a:solidFill>
            <a:srgbClr val="CFE2F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200"/>
              <a:buFont typeface="Arial"/>
              <a:buNone/>
            </a:pPr>
            <a:r>
              <a:rPr b="1" i="0" lang="en" sz="1200" u="sng" cap="none" strike="noStrike">
                <a:solidFill>
                  <a:schemeClr val="dk2"/>
                </a:solidFill>
                <a:latin typeface="Comfortaa"/>
                <a:ea typeface="Comfortaa"/>
                <a:cs typeface="Comfortaa"/>
                <a:sym typeface="Comfortaa"/>
              </a:rPr>
              <a:t>SOM</a:t>
            </a:r>
            <a:endParaRPr b="1" i="0" sz="1200" u="sng" cap="none" strike="noStrike">
              <a:solidFill>
                <a:schemeClr val="dk2"/>
              </a:solidFill>
              <a:latin typeface="Comfortaa"/>
              <a:ea typeface="Comfortaa"/>
              <a:cs typeface="Comfortaa"/>
              <a:sym typeface="Comfortaa"/>
            </a:endParaRPr>
          </a:p>
          <a:p>
            <a:pPr indent="0" lvl="0" marL="0" marR="0" rtl="0" algn="ctr">
              <a:lnSpc>
                <a:spcPct val="150000"/>
              </a:lnSpc>
              <a:spcBef>
                <a:spcPts val="0"/>
              </a:spcBef>
              <a:spcAft>
                <a:spcPts val="0"/>
              </a:spcAft>
              <a:buClr>
                <a:srgbClr val="000000"/>
              </a:buClr>
              <a:buSzPts val="1200"/>
              <a:buFont typeface="Arial"/>
              <a:buNone/>
            </a:pPr>
            <a:r>
              <a:rPr b="0" i="0" lang="en" sz="1200" u="none" cap="none" strike="noStrike">
                <a:solidFill>
                  <a:schemeClr val="dk2"/>
                </a:solidFill>
                <a:latin typeface="Comfortaa"/>
                <a:ea typeface="Comfortaa"/>
                <a:cs typeface="Comfortaa"/>
                <a:sym typeface="Comfortaa"/>
              </a:rPr>
              <a:t>$750 million</a:t>
            </a:r>
            <a:endParaRPr b="1" i="0" sz="1200" u="none" cap="none" strike="noStrike">
              <a:solidFill>
                <a:srgbClr val="000000"/>
              </a:solidFill>
              <a:latin typeface="Comfortaa"/>
              <a:ea typeface="Comfortaa"/>
              <a:cs typeface="Comfortaa"/>
              <a:sym typeface="Comfortaa"/>
            </a:endParaRPr>
          </a:p>
        </p:txBody>
      </p:sp>
      <p:cxnSp>
        <p:nvCxnSpPr>
          <p:cNvPr id="285" name="Google Shape;285;p52"/>
          <p:cNvCxnSpPr>
            <a:stCxn id="284" idx="1"/>
          </p:cNvCxnSpPr>
          <p:nvPr/>
        </p:nvCxnSpPr>
        <p:spPr>
          <a:xfrm flipH="1">
            <a:off x="4451950" y="3596325"/>
            <a:ext cx="728100" cy="51600"/>
          </a:xfrm>
          <a:prstGeom prst="straightConnector1">
            <a:avLst/>
          </a:prstGeom>
          <a:noFill/>
          <a:ln cap="flat" cmpd="sng" w="9525">
            <a:solidFill>
              <a:srgbClr val="000000"/>
            </a:solidFill>
            <a:prstDash val="solid"/>
            <a:round/>
            <a:headEnd len="sm" w="sm" type="none"/>
            <a:tailEnd len="sm" w="sm" type="none"/>
          </a:ln>
        </p:spPr>
      </p:cxnSp>
      <p:sp>
        <p:nvSpPr>
          <p:cNvPr id="286" name="Google Shape;286;p52"/>
          <p:cNvSpPr txBox="1"/>
          <p:nvPr/>
        </p:nvSpPr>
        <p:spPr>
          <a:xfrm>
            <a:off x="2909625" y="1133063"/>
            <a:ext cx="1280100" cy="789300"/>
          </a:xfrm>
          <a:prstGeom prst="rect">
            <a:avLst/>
          </a:prstGeom>
          <a:solidFill>
            <a:srgbClr val="CFE2F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200"/>
              <a:buFont typeface="Arial"/>
              <a:buNone/>
            </a:pPr>
            <a:r>
              <a:rPr b="1" i="0" lang="en" sz="1200" u="sng" cap="none" strike="noStrike">
                <a:solidFill>
                  <a:schemeClr val="dk2"/>
                </a:solidFill>
                <a:latin typeface="Comfortaa"/>
                <a:ea typeface="Comfortaa"/>
                <a:cs typeface="Comfortaa"/>
                <a:sym typeface="Comfortaa"/>
              </a:rPr>
              <a:t>TAM</a:t>
            </a:r>
            <a:endParaRPr b="1" i="0" sz="1200" u="sng" cap="none" strike="noStrike">
              <a:solidFill>
                <a:schemeClr val="dk2"/>
              </a:solidFill>
              <a:latin typeface="Comfortaa"/>
              <a:ea typeface="Comfortaa"/>
              <a:cs typeface="Comfortaa"/>
              <a:sym typeface="Comfortaa"/>
            </a:endParaRPr>
          </a:p>
          <a:p>
            <a:pPr indent="0" lvl="0" marL="0" marR="0" rtl="0" algn="ctr">
              <a:lnSpc>
                <a:spcPct val="150000"/>
              </a:lnSpc>
              <a:spcBef>
                <a:spcPts val="0"/>
              </a:spcBef>
              <a:spcAft>
                <a:spcPts val="0"/>
              </a:spcAft>
              <a:buClr>
                <a:srgbClr val="000000"/>
              </a:buClr>
              <a:buSzPts val="1200"/>
              <a:buFont typeface="Arial"/>
              <a:buNone/>
            </a:pPr>
            <a:r>
              <a:rPr b="0" i="0" lang="en" sz="1200" u="none" cap="none" strike="noStrike">
                <a:solidFill>
                  <a:schemeClr val="dk2"/>
                </a:solidFill>
                <a:latin typeface="Comfortaa"/>
                <a:ea typeface="Comfortaa"/>
                <a:cs typeface="Comfortaa"/>
                <a:sym typeface="Comfortaa"/>
              </a:rPr>
              <a:t>$512 billion</a:t>
            </a:r>
            <a:endParaRPr b="0" i="0" sz="1200" u="none" cap="none" strike="noStrike">
              <a:solidFill>
                <a:schemeClr val="dk2"/>
              </a:solidFill>
              <a:latin typeface="Comfortaa"/>
              <a:ea typeface="Comfortaa"/>
              <a:cs typeface="Comfortaa"/>
              <a:sym typeface="Comfortaa"/>
            </a:endParaRPr>
          </a:p>
        </p:txBody>
      </p:sp>
      <p:cxnSp>
        <p:nvCxnSpPr>
          <p:cNvPr id="287" name="Google Shape;287;p52"/>
          <p:cNvCxnSpPr>
            <a:endCxn id="286" idx="1"/>
          </p:cNvCxnSpPr>
          <p:nvPr/>
        </p:nvCxnSpPr>
        <p:spPr>
          <a:xfrm flipH="1" rot="10800000">
            <a:off x="2281125" y="1527713"/>
            <a:ext cx="628500" cy="480900"/>
          </a:xfrm>
          <a:prstGeom prst="straightConnector1">
            <a:avLst/>
          </a:prstGeom>
          <a:noFill/>
          <a:ln cap="flat" cmpd="sng" w="9525">
            <a:solidFill>
              <a:srgbClr val="000000"/>
            </a:solidFill>
            <a:prstDash val="solid"/>
            <a:round/>
            <a:headEnd len="sm" w="sm" type="none"/>
            <a:tailEnd len="sm" w="sm" type="none"/>
          </a:ln>
        </p:spPr>
      </p:cxnSp>
      <p:grpSp>
        <p:nvGrpSpPr>
          <p:cNvPr id="288" name="Google Shape;288;p52"/>
          <p:cNvGrpSpPr/>
          <p:nvPr/>
        </p:nvGrpSpPr>
        <p:grpSpPr>
          <a:xfrm>
            <a:off x="6613309" y="2141541"/>
            <a:ext cx="2090659" cy="2158979"/>
            <a:chOff x="6678250" y="1308659"/>
            <a:chExt cx="2374400" cy="2323731"/>
          </a:xfrm>
        </p:grpSpPr>
        <p:pic>
          <p:nvPicPr>
            <p:cNvPr id="289" name="Google Shape;289;p52"/>
            <p:cNvPicPr preferRelativeResize="0"/>
            <p:nvPr/>
          </p:nvPicPr>
          <p:blipFill rotWithShape="1">
            <a:blip r:embed="rId4">
              <a:alphaModFix/>
            </a:blip>
            <a:srcRect b="0" l="0" r="0" t="0"/>
            <a:stretch/>
          </p:blipFill>
          <p:spPr>
            <a:xfrm>
              <a:off x="6678250" y="1308659"/>
              <a:ext cx="2374400" cy="2323731"/>
            </a:xfrm>
            <a:prstGeom prst="rect">
              <a:avLst/>
            </a:prstGeom>
            <a:noFill/>
            <a:ln>
              <a:noFill/>
            </a:ln>
          </p:spPr>
        </p:pic>
        <p:sp>
          <p:nvSpPr>
            <p:cNvPr id="290" name="Google Shape;290;p52"/>
            <p:cNvSpPr txBox="1"/>
            <p:nvPr/>
          </p:nvSpPr>
          <p:spPr>
            <a:xfrm>
              <a:off x="7288632" y="1530604"/>
              <a:ext cx="1153500" cy="19491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32333C"/>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32333C"/>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2"/>
                  </a:solidFill>
                  <a:latin typeface="Comfortaa"/>
                  <a:ea typeface="Comfortaa"/>
                  <a:cs typeface="Comfortaa"/>
                  <a:sym typeface="Comfortaa"/>
                </a:rPr>
                <a:t>Mobile event app usage has increased 3% as part of event planning in 2019</a:t>
              </a:r>
              <a:endParaRPr b="1" i="0" sz="1100" u="none" cap="none" strike="noStrike">
                <a:solidFill>
                  <a:schemeClr val="dk2"/>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100"/>
                <a:buFont typeface="Arial"/>
                <a:buNone/>
              </a:pPr>
              <a:r>
                <a:t/>
              </a:r>
              <a:endParaRPr b="1" i="0" sz="1100" u="none" cap="none" strike="noStrike">
                <a:solidFill>
                  <a:srgbClr val="32333C"/>
                </a:solidFill>
                <a:latin typeface="Comfortaa"/>
                <a:ea typeface="Comfortaa"/>
                <a:cs typeface="Comfortaa"/>
                <a:sym typeface="Comfortaa"/>
              </a:endParaRPr>
            </a:p>
          </p:txBody>
        </p:sp>
        <p:pic>
          <p:nvPicPr>
            <p:cNvPr id="291" name="Google Shape;291;p52"/>
            <p:cNvPicPr preferRelativeResize="0"/>
            <p:nvPr/>
          </p:nvPicPr>
          <p:blipFill rotWithShape="1">
            <a:blip r:embed="rId5">
              <a:alphaModFix amt="85000"/>
            </a:blip>
            <a:srcRect b="0" l="0" r="0" t="0"/>
            <a:stretch/>
          </p:blipFill>
          <p:spPr>
            <a:xfrm>
              <a:off x="7288625" y="1521614"/>
              <a:ext cx="1153500" cy="290292"/>
            </a:xfrm>
            <a:prstGeom prst="rect">
              <a:avLst/>
            </a:prstGeom>
            <a:noFill/>
            <a:ln>
              <a:noFill/>
            </a:ln>
          </p:spPr>
        </p:pic>
      </p:grpSp>
      <p:pic>
        <p:nvPicPr>
          <p:cNvPr id="292" name="Google Shape;292;p52"/>
          <p:cNvPicPr preferRelativeResize="0"/>
          <p:nvPr/>
        </p:nvPicPr>
        <p:blipFill rotWithShape="1">
          <a:blip r:embed="rId6">
            <a:alphaModFix/>
          </a:blip>
          <a:srcRect b="0" l="0" r="0" t="0"/>
          <a:stretch/>
        </p:blipFill>
        <p:spPr>
          <a:xfrm>
            <a:off x="371287" y="1634125"/>
            <a:ext cx="2137776" cy="2776348"/>
          </a:xfrm>
          <a:prstGeom prst="rect">
            <a:avLst/>
          </a:prstGeom>
          <a:noFill/>
          <a:ln>
            <a:noFill/>
          </a:ln>
        </p:spPr>
      </p:pic>
      <p:pic>
        <p:nvPicPr>
          <p:cNvPr id="293" name="Google Shape;293;p52"/>
          <p:cNvPicPr preferRelativeResize="0"/>
          <p:nvPr/>
        </p:nvPicPr>
        <p:blipFill rotWithShape="1">
          <a:blip r:embed="rId7">
            <a:alphaModFix/>
          </a:blip>
          <a:srcRect b="0" l="26237" r="23391" t="0"/>
          <a:stretch/>
        </p:blipFill>
        <p:spPr>
          <a:xfrm>
            <a:off x="2700462" y="2506729"/>
            <a:ext cx="933125" cy="1852575"/>
          </a:xfrm>
          <a:prstGeom prst="rect">
            <a:avLst/>
          </a:prstGeom>
          <a:noFill/>
          <a:ln>
            <a:noFill/>
          </a:ln>
        </p:spPr>
      </p:pic>
      <p:pic>
        <p:nvPicPr>
          <p:cNvPr id="294" name="Google Shape;294;p52"/>
          <p:cNvPicPr preferRelativeResize="0"/>
          <p:nvPr/>
        </p:nvPicPr>
        <p:blipFill rotWithShape="1">
          <a:blip r:embed="rId8">
            <a:alphaModFix/>
          </a:blip>
          <a:srcRect b="11557" l="28614" r="27225" t="9278"/>
          <a:stretch/>
        </p:blipFill>
        <p:spPr>
          <a:xfrm>
            <a:off x="3824975" y="3243000"/>
            <a:ext cx="888276" cy="1116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3"/>
          <p:cNvSpPr txBox="1"/>
          <p:nvPr>
            <p:ph idx="12" type="sldNum"/>
          </p:nvPr>
        </p:nvSpPr>
        <p:spPr>
          <a:xfrm>
            <a:off x="8472450" y="4850071"/>
            <a:ext cx="548700" cy="206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00" name="Google Shape;300;p53"/>
          <p:cNvSpPr txBox="1"/>
          <p:nvPr/>
        </p:nvSpPr>
        <p:spPr>
          <a:xfrm>
            <a:off x="0" y="229900"/>
            <a:ext cx="9144000" cy="689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Service Providers </a:t>
            </a:r>
            <a:endParaRPr b="1" i="0" sz="1400" u="none" cap="none" strike="noStrike">
              <a:solidFill>
                <a:srgbClr val="999999"/>
              </a:solidFill>
              <a:latin typeface="Comfortaa"/>
              <a:ea typeface="Comfortaa"/>
              <a:cs typeface="Comfortaa"/>
              <a:sym typeface="Comfortaa"/>
            </a:endParaRPr>
          </a:p>
        </p:txBody>
      </p:sp>
      <p:pic>
        <p:nvPicPr>
          <p:cNvPr id="301" name="Google Shape;301;p53"/>
          <p:cNvPicPr preferRelativeResize="0"/>
          <p:nvPr/>
        </p:nvPicPr>
        <p:blipFill rotWithShape="1">
          <a:blip r:embed="rId3">
            <a:alphaModFix/>
          </a:blip>
          <a:srcRect b="0" l="0" r="0" t="0"/>
          <a:stretch/>
        </p:blipFill>
        <p:spPr>
          <a:xfrm>
            <a:off x="393187" y="1122805"/>
            <a:ext cx="8063332" cy="3421141"/>
          </a:xfrm>
          <a:prstGeom prst="rect">
            <a:avLst/>
          </a:prstGeom>
          <a:noFill/>
          <a:ln>
            <a:noFill/>
          </a:ln>
        </p:spPr>
      </p:pic>
      <p:pic>
        <p:nvPicPr>
          <p:cNvPr id="302" name="Google Shape;302;p53"/>
          <p:cNvPicPr preferRelativeResize="0"/>
          <p:nvPr/>
        </p:nvPicPr>
        <p:blipFill rotWithShape="1">
          <a:blip r:embed="rId4">
            <a:alphaModFix/>
          </a:blip>
          <a:srcRect b="0" l="0" r="0" t="0"/>
          <a:stretch/>
        </p:blipFill>
        <p:spPr>
          <a:xfrm>
            <a:off x="3697225" y="2005625"/>
            <a:ext cx="1655475" cy="165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54"/>
          <p:cNvSpPr/>
          <p:nvPr/>
        </p:nvSpPr>
        <p:spPr>
          <a:xfrm>
            <a:off x="407025" y="1055850"/>
            <a:ext cx="8572800" cy="1458600"/>
          </a:xfrm>
          <a:prstGeom prst="rect">
            <a:avLst/>
          </a:prstGeom>
          <a:noFill/>
          <a:ln>
            <a:noFill/>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8" name="Google Shape;308;p54"/>
          <p:cNvCxnSpPr>
            <a:stCxn id="309" idx="3"/>
          </p:cNvCxnSpPr>
          <p:nvPr/>
        </p:nvCxnSpPr>
        <p:spPr>
          <a:xfrm flipH="1" rot="10800000">
            <a:off x="1340450" y="1673375"/>
            <a:ext cx="7143300" cy="72300"/>
          </a:xfrm>
          <a:prstGeom prst="straightConnector1">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cxnSp>
      <p:sp>
        <p:nvSpPr>
          <p:cNvPr id="310" name="Google Shape;310;p54"/>
          <p:cNvSpPr/>
          <p:nvPr/>
        </p:nvSpPr>
        <p:spPr>
          <a:xfrm>
            <a:off x="1032075" y="3504025"/>
            <a:ext cx="6678000" cy="7389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4"/>
          <p:cNvSpPr txBox="1"/>
          <p:nvPr>
            <p:ph type="title"/>
          </p:nvPr>
        </p:nvSpPr>
        <p:spPr>
          <a:xfrm>
            <a:off x="0" y="218025"/>
            <a:ext cx="9144000" cy="738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2800"/>
              <a:buFont typeface="Arial"/>
              <a:buNone/>
            </a:pPr>
            <a:r>
              <a:rPr b="1" lang="en">
                <a:solidFill>
                  <a:srgbClr val="999999"/>
                </a:solidFill>
                <a:latin typeface="Comfortaa"/>
                <a:ea typeface="Comfortaa"/>
                <a:cs typeface="Comfortaa"/>
                <a:sym typeface="Comfortaa"/>
              </a:rPr>
              <a:t>Customer Segments B2B</a:t>
            </a:r>
            <a:endParaRPr/>
          </a:p>
        </p:txBody>
      </p:sp>
      <p:sp>
        <p:nvSpPr>
          <p:cNvPr id="312" name="Google Shape;312;p54"/>
          <p:cNvSpPr txBox="1"/>
          <p:nvPr>
            <p:ph idx="12" type="sldNum"/>
          </p:nvPr>
        </p:nvSpPr>
        <p:spPr>
          <a:xfrm>
            <a:off x="8472450" y="4836422"/>
            <a:ext cx="548700" cy="2205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3" name="Google Shape;313;p54"/>
          <p:cNvSpPr/>
          <p:nvPr/>
        </p:nvSpPr>
        <p:spPr>
          <a:xfrm rot="-5400000">
            <a:off x="2350317" y="3767174"/>
            <a:ext cx="141600" cy="130200"/>
          </a:xfrm>
          <a:prstGeom prst="ellipse">
            <a:avLst/>
          </a:prstGeom>
          <a:solidFill>
            <a:srgbClr val="CCCCCC"/>
          </a:solid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54"/>
          <p:cNvSpPr/>
          <p:nvPr/>
        </p:nvSpPr>
        <p:spPr>
          <a:xfrm rot="-5400000">
            <a:off x="3249144" y="3767174"/>
            <a:ext cx="141600" cy="130200"/>
          </a:xfrm>
          <a:prstGeom prst="ellipse">
            <a:avLst/>
          </a:prstGeom>
          <a:solidFill>
            <a:srgbClr val="CCCCCC"/>
          </a:solid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4"/>
          <p:cNvSpPr/>
          <p:nvPr/>
        </p:nvSpPr>
        <p:spPr>
          <a:xfrm rot="-5400000">
            <a:off x="4174121" y="3767174"/>
            <a:ext cx="141600" cy="130200"/>
          </a:xfrm>
          <a:prstGeom prst="ellipse">
            <a:avLst/>
          </a:prstGeom>
          <a:solidFill>
            <a:srgbClr val="CCCCCC"/>
          </a:solid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54"/>
          <p:cNvSpPr/>
          <p:nvPr/>
        </p:nvSpPr>
        <p:spPr>
          <a:xfrm rot="-5400000">
            <a:off x="5997923" y="3767174"/>
            <a:ext cx="141600" cy="130200"/>
          </a:xfrm>
          <a:prstGeom prst="ellipse">
            <a:avLst/>
          </a:prstGeom>
          <a:solidFill>
            <a:srgbClr val="CCCCCC"/>
          </a:solid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54"/>
          <p:cNvSpPr/>
          <p:nvPr/>
        </p:nvSpPr>
        <p:spPr>
          <a:xfrm rot="-5400000">
            <a:off x="7117614" y="3767174"/>
            <a:ext cx="141600" cy="130200"/>
          </a:xfrm>
          <a:prstGeom prst="ellipse">
            <a:avLst/>
          </a:prstGeom>
          <a:solidFill>
            <a:srgbClr val="CCCCCC"/>
          </a:solid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54"/>
          <p:cNvSpPr txBox="1"/>
          <p:nvPr/>
        </p:nvSpPr>
        <p:spPr>
          <a:xfrm>
            <a:off x="2030460" y="4004614"/>
            <a:ext cx="890100" cy="18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434343"/>
                </a:solidFill>
                <a:latin typeface="Comfortaa"/>
                <a:ea typeface="Comfortaa"/>
                <a:cs typeface="Comfortaa"/>
                <a:sym typeface="Comfortaa"/>
              </a:rPr>
              <a:t>June 2020</a:t>
            </a:r>
            <a:endParaRPr b="1" i="0" sz="1000" u="none" cap="none" strike="noStrike">
              <a:solidFill>
                <a:srgbClr val="434343"/>
              </a:solidFill>
              <a:latin typeface="Comfortaa"/>
              <a:ea typeface="Comfortaa"/>
              <a:cs typeface="Comfortaa"/>
              <a:sym typeface="Comfortaa"/>
            </a:endParaRPr>
          </a:p>
        </p:txBody>
      </p:sp>
      <p:sp>
        <p:nvSpPr>
          <p:cNvPr id="319" name="Google Shape;319;p54"/>
          <p:cNvSpPr txBox="1"/>
          <p:nvPr/>
        </p:nvSpPr>
        <p:spPr>
          <a:xfrm>
            <a:off x="2797273" y="3569884"/>
            <a:ext cx="1071600" cy="18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Comfortaa"/>
                <a:ea typeface="Comfortaa"/>
                <a:cs typeface="Comfortaa"/>
                <a:sym typeface="Comfortaa"/>
              </a:rPr>
              <a:t>January 2021</a:t>
            </a:r>
            <a:endParaRPr b="1" i="0" sz="1000" u="none" cap="none" strike="noStrike">
              <a:solidFill>
                <a:schemeClr val="dk2"/>
              </a:solidFill>
              <a:latin typeface="Comfortaa"/>
              <a:ea typeface="Comfortaa"/>
              <a:cs typeface="Comfortaa"/>
              <a:sym typeface="Comfortaa"/>
            </a:endParaRPr>
          </a:p>
        </p:txBody>
      </p:sp>
      <p:sp>
        <p:nvSpPr>
          <p:cNvPr id="320" name="Google Shape;320;p54"/>
          <p:cNvSpPr txBox="1"/>
          <p:nvPr/>
        </p:nvSpPr>
        <p:spPr>
          <a:xfrm>
            <a:off x="3854972" y="4004698"/>
            <a:ext cx="890100" cy="18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Comfortaa"/>
                <a:ea typeface="Comfortaa"/>
                <a:cs typeface="Comfortaa"/>
                <a:sym typeface="Comfortaa"/>
              </a:rPr>
              <a:t>June  2021</a:t>
            </a:r>
            <a:endParaRPr b="1" i="0" sz="1000" u="none" cap="none" strike="noStrike">
              <a:solidFill>
                <a:schemeClr val="dk2"/>
              </a:solidFill>
              <a:latin typeface="Comfortaa"/>
              <a:ea typeface="Comfortaa"/>
              <a:cs typeface="Comfortaa"/>
              <a:sym typeface="Comfortaa"/>
            </a:endParaRPr>
          </a:p>
        </p:txBody>
      </p:sp>
      <p:sp>
        <p:nvSpPr>
          <p:cNvPr id="321" name="Google Shape;321;p54"/>
          <p:cNvSpPr txBox="1"/>
          <p:nvPr/>
        </p:nvSpPr>
        <p:spPr>
          <a:xfrm>
            <a:off x="5623604" y="3568418"/>
            <a:ext cx="890100" cy="18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Comfortaa"/>
                <a:ea typeface="Comfortaa"/>
                <a:cs typeface="Comfortaa"/>
                <a:sym typeface="Comfortaa"/>
              </a:rPr>
              <a:t>Mar 2022</a:t>
            </a:r>
            <a:endParaRPr b="1" i="0" sz="1000" u="none" cap="none" strike="noStrike">
              <a:solidFill>
                <a:schemeClr val="dk2"/>
              </a:solidFill>
              <a:latin typeface="Comfortaa"/>
              <a:ea typeface="Comfortaa"/>
              <a:cs typeface="Comfortaa"/>
              <a:sym typeface="Comfortaa"/>
            </a:endParaRPr>
          </a:p>
        </p:txBody>
      </p:sp>
      <p:sp>
        <p:nvSpPr>
          <p:cNvPr id="322" name="Google Shape;322;p54"/>
          <p:cNvSpPr txBox="1"/>
          <p:nvPr/>
        </p:nvSpPr>
        <p:spPr>
          <a:xfrm>
            <a:off x="6743454" y="4004684"/>
            <a:ext cx="890100" cy="18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Comfortaa"/>
                <a:ea typeface="Comfortaa"/>
                <a:cs typeface="Comfortaa"/>
                <a:sym typeface="Comfortaa"/>
              </a:rPr>
              <a:t>Jun 2022</a:t>
            </a:r>
            <a:endParaRPr b="1" i="0" sz="1000" u="none" cap="none" strike="noStrike">
              <a:solidFill>
                <a:schemeClr val="dk2"/>
              </a:solidFill>
              <a:latin typeface="Comfortaa"/>
              <a:ea typeface="Comfortaa"/>
              <a:cs typeface="Comfortaa"/>
              <a:sym typeface="Comfortaa"/>
            </a:endParaRPr>
          </a:p>
        </p:txBody>
      </p:sp>
      <p:cxnSp>
        <p:nvCxnSpPr>
          <p:cNvPr id="323" name="Google Shape;323;p54"/>
          <p:cNvCxnSpPr>
            <a:stCxn id="313" idx="4"/>
            <a:endCxn id="314" idx="0"/>
          </p:cNvCxnSpPr>
          <p:nvPr/>
        </p:nvCxnSpPr>
        <p:spPr>
          <a:xfrm>
            <a:off x="2486217" y="3832274"/>
            <a:ext cx="768600" cy="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cxnSp>
      <p:cxnSp>
        <p:nvCxnSpPr>
          <p:cNvPr id="324" name="Google Shape;324;p54"/>
          <p:cNvCxnSpPr>
            <a:stCxn id="314" idx="4"/>
            <a:endCxn id="315" idx="0"/>
          </p:cNvCxnSpPr>
          <p:nvPr/>
        </p:nvCxnSpPr>
        <p:spPr>
          <a:xfrm>
            <a:off x="3385044" y="3832274"/>
            <a:ext cx="794700" cy="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cxnSp>
      <p:cxnSp>
        <p:nvCxnSpPr>
          <p:cNvPr id="325" name="Google Shape;325;p54"/>
          <p:cNvCxnSpPr>
            <a:stCxn id="315" idx="4"/>
            <a:endCxn id="316" idx="0"/>
          </p:cNvCxnSpPr>
          <p:nvPr/>
        </p:nvCxnSpPr>
        <p:spPr>
          <a:xfrm>
            <a:off x="4310021" y="3832274"/>
            <a:ext cx="1693500" cy="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cxnSp>
      <p:cxnSp>
        <p:nvCxnSpPr>
          <p:cNvPr id="326" name="Google Shape;326;p54"/>
          <p:cNvCxnSpPr>
            <a:stCxn id="316" idx="4"/>
            <a:endCxn id="317" idx="0"/>
          </p:cNvCxnSpPr>
          <p:nvPr/>
        </p:nvCxnSpPr>
        <p:spPr>
          <a:xfrm>
            <a:off x="6133823" y="3832274"/>
            <a:ext cx="989400" cy="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cxnSp>
      <p:pic>
        <p:nvPicPr>
          <p:cNvPr id="327" name="Google Shape;327;p54"/>
          <p:cNvPicPr preferRelativeResize="0"/>
          <p:nvPr/>
        </p:nvPicPr>
        <p:blipFill rotWithShape="1">
          <a:blip r:embed="rId3">
            <a:alphaModFix/>
          </a:blip>
          <a:srcRect b="0" l="0" r="0" t="0"/>
          <a:stretch/>
        </p:blipFill>
        <p:spPr>
          <a:xfrm>
            <a:off x="6899130" y="2913106"/>
            <a:ext cx="578738" cy="643537"/>
          </a:xfrm>
          <a:prstGeom prst="rect">
            <a:avLst/>
          </a:prstGeom>
          <a:noFill/>
          <a:ln>
            <a:noFill/>
          </a:ln>
        </p:spPr>
      </p:pic>
      <p:pic>
        <p:nvPicPr>
          <p:cNvPr id="328" name="Google Shape;328;p54"/>
          <p:cNvPicPr preferRelativeResize="0"/>
          <p:nvPr/>
        </p:nvPicPr>
        <p:blipFill rotWithShape="1">
          <a:blip r:embed="rId4">
            <a:alphaModFix/>
          </a:blip>
          <a:srcRect b="0" l="0" r="0" t="0"/>
          <a:stretch/>
        </p:blipFill>
        <p:spPr>
          <a:xfrm>
            <a:off x="5779379" y="4061975"/>
            <a:ext cx="578738" cy="643537"/>
          </a:xfrm>
          <a:prstGeom prst="rect">
            <a:avLst/>
          </a:prstGeom>
          <a:noFill/>
          <a:ln>
            <a:noFill/>
          </a:ln>
        </p:spPr>
      </p:pic>
      <p:pic>
        <p:nvPicPr>
          <p:cNvPr id="329" name="Google Shape;329;p54"/>
          <p:cNvPicPr preferRelativeResize="0"/>
          <p:nvPr/>
        </p:nvPicPr>
        <p:blipFill rotWithShape="1">
          <a:blip r:embed="rId5">
            <a:alphaModFix/>
          </a:blip>
          <a:srcRect b="0" l="0" r="0" t="0"/>
          <a:stretch/>
        </p:blipFill>
        <p:spPr>
          <a:xfrm>
            <a:off x="3030600" y="4061975"/>
            <a:ext cx="578738" cy="643537"/>
          </a:xfrm>
          <a:prstGeom prst="rect">
            <a:avLst/>
          </a:prstGeom>
          <a:noFill/>
          <a:ln>
            <a:noFill/>
          </a:ln>
        </p:spPr>
      </p:pic>
      <p:pic>
        <p:nvPicPr>
          <p:cNvPr id="330" name="Google Shape;330;p54"/>
          <p:cNvPicPr preferRelativeResize="0"/>
          <p:nvPr/>
        </p:nvPicPr>
        <p:blipFill rotWithShape="1">
          <a:blip r:embed="rId6">
            <a:alphaModFix/>
          </a:blip>
          <a:srcRect b="0" l="0" r="0" t="0"/>
          <a:stretch/>
        </p:blipFill>
        <p:spPr>
          <a:xfrm>
            <a:off x="3955657" y="2913106"/>
            <a:ext cx="578738" cy="643537"/>
          </a:xfrm>
          <a:prstGeom prst="rect">
            <a:avLst/>
          </a:prstGeom>
          <a:noFill/>
          <a:ln>
            <a:noFill/>
          </a:ln>
        </p:spPr>
      </p:pic>
      <p:pic>
        <p:nvPicPr>
          <p:cNvPr id="331" name="Google Shape;331;p54"/>
          <p:cNvPicPr preferRelativeResize="0"/>
          <p:nvPr/>
        </p:nvPicPr>
        <p:blipFill rotWithShape="1">
          <a:blip r:embed="rId7">
            <a:alphaModFix/>
          </a:blip>
          <a:srcRect b="0" l="0" r="0" t="0"/>
          <a:stretch/>
        </p:blipFill>
        <p:spPr>
          <a:xfrm>
            <a:off x="2131854" y="2917103"/>
            <a:ext cx="578738" cy="643537"/>
          </a:xfrm>
          <a:prstGeom prst="rect">
            <a:avLst/>
          </a:prstGeom>
          <a:noFill/>
          <a:ln>
            <a:noFill/>
          </a:ln>
        </p:spPr>
      </p:pic>
      <p:sp>
        <p:nvSpPr>
          <p:cNvPr id="332" name="Google Shape;332;p54"/>
          <p:cNvSpPr txBox="1"/>
          <p:nvPr/>
        </p:nvSpPr>
        <p:spPr>
          <a:xfrm rot="1069">
            <a:off x="1976237" y="2696175"/>
            <a:ext cx="964500" cy="18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Comfortaa"/>
                <a:ea typeface="Comfortaa"/>
                <a:cs typeface="Comfortaa"/>
                <a:sym typeface="Comfortaa"/>
              </a:rPr>
              <a:t>Los Angeles</a:t>
            </a:r>
            <a:endParaRPr b="1" i="0" sz="1000" u="none" cap="none" strike="noStrike">
              <a:solidFill>
                <a:schemeClr val="dk2"/>
              </a:solidFill>
              <a:latin typeface="Comfortaa"/>
              <a:ea typeface="Comfortaa"/>
              <a:cs typeface="Comfortaa"/>
              <a:sym typeface="Comfortaa"/>
            </a:endParaRPr>
          </a:p>
        </p:txBody>
      </p:sp>
      <p:sp>
        <p:nvSpPr>
          <p:cNvPr id="333" name="Google Shape;333;p54"/>
          <p:cNvSpPr txBox="1"/>
          <p:nvPr/>
        </p:nvSpPr>
        <p:spPr>
          <a:xfrm>
            <a:off x="2784179" y="4743756"/>
            <a:ext cx="1071600" cy="18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Comfortaa"/>
                <a:ea typeface="Comfortaa"/>
                <a:cs typeface="Comfortaa"/>
                <a:sym typeface="Comfortaa"/>
              </a:rPr>
              <a:t>Las Vegas</a:t>
            </a:r>
            <a:endParaRPr b="1" i="0" sz="1000" u="none" cap="none" strike="noStrike">
              <a:solidFill>
                <a:schemeClr val="dk2"/>
              </a:solidFill>
              <a:latin typeface="Comfortaa"/>
              <a:ea typeface="Comfortaa"/>
              <a:cs typeface="Comfortaa"/>
              <a:sym typeface="Comfortaa"/>
            </a:endParaRPr>
          </a:p>
        </p:txBody>
      </p:sp>
      <p:sp>
        <p:nvSpPr>
          <p:cNvPr id="334" name="Google Shape;334;p54"/>
          <p:cNvSpPr txBox="1"/>
          <p:nvPr/>
        </p:nvSpPr>
        <p:spPr>
          <a:xfrm>
            <a:off x="3800020" y="2696137"/>
            <a:ext cx="890100" cy="18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Comfortaa"/>
                <a:ea typeface="Comfortaa"/>
                <a:cs typeface="Comfortaa"/>
                <a:sym typeface="Comfortaa"/>
              </a:rPr>
              <a:t>Miami</a:t>
            </a:r>
            <a:endParaRPr b="1" i="0" sz="1000" u="none" cap="none" strike="noStrike">
              <a:solidFill>
                <a:schemeClr val="dk2"/>
              </a:solidFill>
              <a:latin typeface="Comfortaa"/>
              <a:ea typeface="Comfortaa"/>
              <a:cs typeface="Comfortaa"/>
              <a:sym typeface="Comfortaa"/>
            </a:endParaRPr>
          </a:p>
        </p:txBody>
      </p:sp>
      <p:sp>
        <p:nvSpPr>
          <p:cNvPr id="335" name="Google Shape;335;p54"/>
          <p:cNvSpPr txBox="1"/>
          <p:nvPr/>
        </p:nvSpPr>
        <p:spPr>
          <a:xfrm>
            <a:off x="5623732" y="4732318"/>
            <a:ext cx="889800" cy="18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Comfortaa"/>
                <a:ea typeface="Comfortaa"/>
                <a:cs typeface="Comfortaa"/>
                <a:sym typeface="Comfortaa"/>
              </a:rPr>
              <a:t>Chicago</a:t>
            </a:r>
            <a:endParaRPr b="1" i="0" sz="1000" u="none" cap="none" strike="noStrike">
              <a:solidFill>
                <a:schemeClr val="dk2"/>
              </a:solidFill>
              <a:latin typeface="Comfortaa"/>
              <a:ea typeface="Comfortaa"/>
              <a:cs typeface="Comfortaa"/>
              <a:sym typeface="Comfortaa"/>
            </a:endParaRPr>
          </a:p>
        </p:txBody>
      </p:sp>
      <p:sp>
        <p:nvSpPr>
          <p:cNvPr id="336" name="Google Shape;336;p54"/>
          <p:cNvSpPr txBox="1"/>
          <p:nvPr/>
        </p:nvSpPr>
        <p:spPr>
          <a:xfrm>
            <a:off x="6743560" y="2696133"/>
            <a:ext cx="889800" cy="183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Comfortaa"/>
                <a:ea typeface="Comfortaa"/>
                <a:cs typeface="Comfortaa"/>
                <a:sym typeface="Comfortaa"/>
              </a:rPr>
              <a:t>Atlanta</a:t>
            </a:r>
            <a:endParaRPr b="1" i="0" sz="1000" u="none" cap="none" strike="noStrike">
              <a:solidFill>
                <a:schemeClr val="dk2"/>
              </a:solidFill>
              <a:latin typeface="Comfortaa"/>
              <a:ea typeface="Comfortaa"/>
              <a:cs typeface="Comfortaa"/>
              <a:sym typeface="Comfortaa"/>
            </a:endParaRPr>
          </a:p>
        </p:txBody>
      </p:sp>
      <p:sp>
        <p:nvSpPr>
          <p:cNvPr id="337" name="Google Shape;337;p54"/>
          <p:cNvSpPr/>
          <p:nvPr/>
        </p:nvSpPr>
        <p:spPr>
          <a:xfrm>
            <a:off x="2129563" y="2915753"/>
            <a:ext cx="582600" cy="646200"/>
          </a:xfrm>
          <a:prstGeom prst="ellipse">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4"/>
          <p:cNvSpPr/>
          <p:nvPr/>
        </p:nvSpPr>
        <p:spPr>
          <a:xfrm>
            <a:off x="3028664" y="4061975"/>
            <a:ext cx="582600" cy="646200"/>
          </a:xfrm>
          <a:prstGeom prst="ellipse">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54"/>
          <p:cNvSpPr/>
          <p:nvPr/>
        </p:nvSpPr>
        <p:spPr>
          <a:xfrm>
            <a:off x="6897237" y="2913106"/>
            <a:ext cx="582600" cy="646200"/>
          </a:xfrm>
          <a:prstGeom prst="ellipse">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54"/>
          <p:cNvSpPr/>
          <p:nvPr/>
        </p:nvSpPr>
        <p:spPr>
          <a:xfrm>
            <a:off x="5777430" y="4061975"/>
            <a:ext cx="582600" cy="646200"/>
          </a:xfrm>
          <a:prstGeom prst="ellipse">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54"/>
          <p:cNvSpPr/>
          <p:nvPr/>
        </p:nvSpPr>
        <p:spPr>
          <a:xfrm>
            <a:off x="3949951" y="2913106"/>
            <a:ext cx="582600" cy="646200"/>
          </a:xfrm>
          <a:prstGeom prst="ellipse">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2" name="Google Shape;342;p54"/>
          <p:cNvPicPr preferRelativeResize="0"/>
          <p:nvPr/>
        </p:nvPicPr>
        <p:blipFill rotWithShape="1">
          <a:blip r:embed="rId8">
            <a:alphaModFix/>
          </a:blip>
          <a:srcRect b="5490" l="13330" r="16325" t="0"/>
          <a:stretch/>
        </p:blipFill>
        <p:spPr>
          <a:xfrm>
            <a:off x="5227181" y="1230222"/>
            <a:ext cx="1389888" cy="866636"/>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pic>
      <p:sp>
        <p:nvSpPr>
          <p:cNvPr id="343" name="Google Shape;343;p54"/>
          <p:cNvSpPr/>
          <p:nvPr/>
        </p:nvSpPr>
        <p:spPr>
          <a:xfrm>
            <a:off x="5227175" y="2151275"/>
            <a:ext cx="1421100" cy="320100"/>
          </a:xfrm>
          <a:prstGeom prst="roundRect">
            <a:avLst>
              <a:gd fmla="val 16667" name="adj"/>
            </a:avLst>
          </a:prstGeom>
          <a:noFill/>
          <a:ln>
            <a:noFill/>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000" u="none" cap="none" strike="noStrike">
                <a:solidFill>
                  <a:schemeClr val="dk2"/>
                </a:solidFill>
                <a:latin typeface="Comfortaa"/>
                <a:ea typeface="Comfortaa"/>
                <a:cs typeface="Comfortaa"/>
                <a:sym typeface="Comfortaa"/>
              </a:rPr>
              <a:t>Fundraisers</a:t>
            </a:r>
            <a:endParaRPr b="0" i="0" sz="1000" u="none" cap="none" strike="noStrike">
              <a:solidFill>
                <a:schemeClr val="dk2"/>
              </a:solidFill>
              <a:latin typeface="Arial"/>
              <a:ea typeface="Arial"/>
              <a:cs typeface="Arial"/>
              <a:sym typeface="Arial"/>
            </a:endParaRPr>
          </a:p>
        </p:txBody>
      </p:sp>
      <p:pic>
        <p:nvPicPr>
          <p:cNvPr id="344" name="Google Shape;344;p54"/>
          <p:cNvPicPr preferRelativeResize="0"/>
          <p:nvPr/>
        </p:nvPicPr>
        <p:blipFill rotWithShape="1">
          <a:blip r:embed="rId9">
            <a:alphaModFix/>
          </a:blip>
          <a:srcRect b="0" l="0" r="6252" t="0"/>
          <a:stretch/>
        </p:blipFill>
        <p:spPr>
          <a:xfrm>
            <a:off x="7103509" y="1367581"/>
            <a:ext cx="1389888" cy="866635"/>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pic>
      <p:sp>
        <p:nvSpPr>
          <p:cNvPr id="345" name="Google Shape;345;p54"/>
          <p:cNvSpPr/>
          <p:nvPr/>
        </p:nvSpPr>
        <p:spPr>
          <a:xfrm>
            <a:off x="6880375" y="1055850"/>
            <a:ext cx="1872300" cy="2757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000" u="none" cap="none" strike="noStrike">
                <a:solidFill>
                  <a:schemeClr val="dk2"/>
                </a:solidFill>
                <a:latin typeface="Comfortaa"/>
                <a:ea typeface="Comfortaa"/>
                <a:cs typeface="Comfortaa"/>
                <a:sym typeface="Comfortaa"/>
              </a:rPr>
              <a:t>Brand Campaigns</a:t>
            </a:r>
            <a:endParaRPr b="0" i="0" sz="1000" u="none" cap="none" strike="noStrike">
              <a:solidFill>
                <a:schemeClr val="dk2"/>
              </a:solidFill>
              <a:latin typeface="Arial"/>
              <a:ea typeface="Arial"/>
              <a:cs typeface="Arial"/>
              <a:sym typeface="Arial"/>
            </a:endParaRPr>
          </a:p>
        </p:txBody>
      </p:sp>
      <p:pic>
        <p:nvPicPr>
          <p:cNvPr id="346" name="Google Shape;346;p54"/>
          <p:cNvPicPr preferRelativeResize="0"/>
          <p:nvPr/>
        </p:nvPicPr>
        <p:blipFill rotWithShape="1">
          <a:blip r:embed="rId10">
            <a:alphaModFix/>
          </a:blip>
          <a:srcRect b="5490" l="0" r="0" t="0"/>
          <a:stretch/>
        </p:blipFill>
        <p:spPr>
          <a:xfrm>
            <a:off x="1597536" y="1144582"/>
            <a:ext cx="1385876" cy="869720"/>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pic>
      <p:sp>
        <p:nvSpPr>
          <p:cNvPr id="347" name="Google Shape;347;p54"/>
          <p:cNvSpPr/>
          <p:nvPr/>
        </p:nvSpPr>
        <p:spPr>
          <a:xfrm>
            <a:off x="1476725" y="2020650"/>
            <a:ext cx="1554000" cy="3840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t/>
            </a:r>
            <a:endParaRPr b="0" i="0" sz="1000" u="none" cap="none" strike="noStrike">
              <a:solidFill>
                <a:schemeClr val="dk1"/>
              </a:solidFill>
              <a:latin typeface="Comfortaa"/>
              <a:ea typeface="Comfortaa"/>
              <a:cs typeface="Comfortaa"/>
              <a:sym typeface="Comfortaa"/>
            </a:endParaRPr>
          </a:p>
          <a:p>
            <a:pPr indent="0" lvl="0" marL="0" marR="0" rtl="0" algn="ctr">
              <a:lnSpc>
                <a:spcPct val="100000"/>
              </a:lnSpc>
              <a:spcBef>
                <a:spcPts val="0"/>
              </a:spcBef>
              <a:spcAft>
                <a:spcPts val="0"/>
              </a:spcAft>
              <a:buClr>
                <a:schemeClr val="dk1"/>
              </a:buClr>
              <a:buSzPts val="1100"/>
              <a:buFont typeface="Arial"/>
              <a:buNone/>
            </a:pPr>
            <a:r>
              <a:rPr b="0" i="0" lang="en" sz="1000" u="none" cap="none" strike="noStrike">
                <a:solidFill>
                  <a:schemeClr val="dk2"/>
                </a:solidFill>
                <a:latin typeface="Comfortaa"/>
                <a:ea typeface="Comfortaa"/>
                <a:cs typeface="Comfortaa"/>
                <a:sym typeface="Comfortaa"/>
              </a:rPr>
              <a:t>Experiential Marketing Agencies</a:t>
            </a:r>
            <a:endParaRPr b="0" i="0" sz="1000" u="none" cap="none" strike="noStrike">
              <a:solidFill>
                <a:schemeClr val="dk2"/>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200"/>
              <a:buFont typeface="Arial"/>
              <a:buNone/>
            </a:pPr>
            <a:r>
              <a:t/>
            </a:r>
            <a:endParaRPr b="0" i="0" sz="1000" u="none" cap="none" strike="noStrike">
              <a:solidFill>
                <a:srgbClr val="000000"/>
              </a:solidFill>
              <a:latin typeface="Arial"/>
              <a:ea typeface="Arial"/>
              <a:cs typeface="Arial"/>
              <a:sym typeface="Arial"/>
            </a:endParaRPr>
          </a:p>
        </p:txBody>
      </p:sp>
      <p:pic>
        <p:nvPicPr>
          <p:cNvPr id="348" name="Google Shape;348;p54"/>
          <p:cNvPicPr preferRelativeResize="0"/>
          <p:nvPr/>
        </p:nvPicPr>
        <p:blipFill rotWithShape="1">
          <a:blip r:embed="rId11">
            <a:alphaModFix/>
          </a:blip>
          <a:srcRect b="0" l="0" r="0" t="0"/>
          <a:stretch/>
        </p:blipFill>
        <p:spPr>
          <a:xfrm>
            <a:off x="3382598" y="1381216"/>
            <a:ext cx="1389888" cy="870997"/>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48627"/>
              </a:srgbClr>
            </a:outerShdw>
          </a:effectLst>
        </p:spPr>
      </p:pic>
      <p:sp>
        <p:nvSpPr>
          <p:cNvPr id="309" name="Google Shape;309;p54"/>
          <p:cNvSpPr/>
          <p:nvPr/>
        </p:nvSpPr>
        <p:spPr>
          <a:xfrm>
            <a:off x="166250" y="1101275"/>
            <a:ext cx="1174200" cy="12888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200" u="none" cap="none" strike="noStrike">
                <a:solidFill>
                  <a:schemeClr val="dk2"/>
                </a:solidFill>
                <a:latin typeface="Comfortaa"/>
                <a:ea typeface="Comfortaa"/>
                <a:cs typeface="Comfortaa"/>
                <a:sym typeface="Comfortaa"/>
              </a:rPr>
              <a:t>What do Event Managers Do?</a:t>
            </a:r>
            <a:endParaRPr b="1" i="0" sz="1200" u="none" cap="none" strike="noStrike">
              <a:solidFill>
                <a:schemeClr val="dk2"/>
              </a:solidFill>
              <a:latin typeface="Comfortaa"/>
              <a:ea typeface="Comfortaa"/>
              <a:cs typeface="Comfortaa"/>
              <a:sym typeface="Comfortaa"/>
            </a:endParaRPr>
          </a:p>
        </p:txBody>
      </p:sp>
      <p:sp>
        <p:nvSpPr>
          <p:cNvPr id="349" name="Google Shape;349;p54"/>
          <p:cNvSpPr/>
          <p:nvPr/>
        </p:nvSpPr>
        <p:spPr>
          <a:xfrm>
            <a:off x="8979825" y="998550"/>
            <a:ext cx="70500" cy="15732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54"/>
          <p:cNvSpPr/>
          <p:nvPr/>
        </p:nvSpPr>
        <p:spPr>
          <a:xfrm>
            <a:off x="3191175" y="1055848"/>
            <a:ext cx="1772700" cy="320100"/>
          </a:xfrm>
          <a:prstGeom prst="roundRect">
            <a:avLst>
              <a:gd fmla="val 16667" name="adj"/>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000" u="none" cap="none" strike="noStrike">
                <a:solidFill>
                  <a:schemeClr val="dk2"/>
                </a:solidFill>
                <a:latin typeface="Comfortaa"/>
                <a:ea typeface="Comfortaa"/>
                <a:cs typeface="Comfortaa"/>
                <a:sym typeface="Comfortaa"/>
              </a:rPr>
              <a:t>Sporting Events</a:t>
            </a:r>
            <a:endParaRPr b="0" i="0" sz="1000" u="none" cap="none" strike="noStrike">
              <a:solidFill>
                <a:srgbClr val="000000"/>
              </a:solidFill>
              <a:latin typeface="Arial"/>
              <a:ea typeface="Arial"/>
              <a:cs typeface="Arial"/>
              <a:sym typeface="Arial"/>
            </a:endParaRPr>
          </a:p>
        </p:txBody>
      </p:sp>
      <p:sp>
        <p:nvSpPr>
          <p:cNvPr id="351" name="Google Shape;351;p54"/>
          <p:cNvSpPr/>
          <p:nvPr/>
        </p:nvSpPr>
        <p:spPr>
          <a:xfrm>
            <a:off x="1665950" y="1338275"/>
            <a:ext cx="70500" cy="10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2" name="Google Shape;352;p54"/>
          <p:cNvCxnSpPr>
            <a:stCxn id="317" idx="6"/>
            <a:endCxn id="339" idx="4"/>
          </p:cNvCxnSpPr>
          <p:nvPr/>
        </p:nvCxnSpPr>
        <p:spPr>
          <a:xfrm rot="10800000">
            <a:off x="7188414" y="3559274"/>
            <a:ext cx="0" cy="202200"/>
          </a:xfrm>
          <a:prstGeom prst="straightConnector1">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48627"/>
              </a:srgbClr>
            </a:outerShdw>
          </a:effectLst>
        </p:spPr>
      </p:cxnSp>
      <p:cxnSp>
        <p:nvCxnSpPr>
          <p:cNvPr id="353" name="Google Shape;353;p54"/>
          <p:cNvCxnSpPr>
            <a:stCxn id="340" idx="0"/>
            <a:endCxn id="316" idx="2"/>
          </p:cNvCxnSpPr>
          <p:nvPr/>
        </p:nvCxnSpPr>
        <p:spPr>
          <a:xfrm rot="10800000">
            <a:off x="6068730" y="3902975"/>
            <a:ext cx="0" cy="159000"/>
          </a:xfrm>
          <a:prstGeom prst="straightConnector1">
            <a:avLst/>
          </a:prstGeom>
          <a:noFill/>
          <a:ln cap="flat" cmpd="sng" w="19050">
            <a:solidFill>
              <a:srgbClr val="000000"/>
            </a:solidFill>
            <a:prstDash val="solid"/>
            <a:round/>
            <a:headEnd len="sm" w="sm" type="none"/>
            <a:tailEnd len="sm" w="sm" type="none"/>
          </a:ln>
        </p:spPr>
      </p:cxnSp>
      <p:cxnSp>
        <p:nvCxnSpPr>
          <p:cNvPr id="354" name="Google Shape;354;p54"/>
          <p:cNvCxnSpPr>
            <a:stCxn id="341" idx="4"/>
            <a:endCxn id="315" idx="6"/>
          </p:cNvCxnSpPr>
          <p:nvPr/>
        </p:nvCxnSpPr>
        <p:spPr>
          <a:xfrm>
            <a:off x="4241251" y="3559306"/>
            <a:ext cx="3600" cy="2022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cxnSp>
      <p:cxnSp>
        <p:nvCxnSpPr>
          <p:cNvPr id="355" name="Google Shape;355;p54"/>
          <p:cNvCxnSpPr>
            <a:stCxn id="338" idx="0"/>
            <a:endCxn id="338" idx="0"/>
          </p:cNvCxnSpPr>
          <p:nvPr/>
        </p:nvCxnSpPr>
        <p:spPr>
          <a:xfrm>
            <a:off x="3319964" y="4061975"/>
            <a:ext cx="0" cy="0"/>
          </a:xfrm>
          <a:prstGeom prst="straightConnector1">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48627"/>
              </a:srgbClr>
            </a:outerShdw>
          </a:effectLst>
        </p:spPr>
      </p:cxnSp>
      <p:cxnSp>
        <p:nvCxnSpPr>
          <p:cNvPr id="356" name="Google Shape;356;p54"/>
          <p:cNvCxnSpPr>
            <a:stCxn id="338" idx="0"/>
            <a:endCxn id="338" idx="0"/>
          </p:cNvCxnSpPr>
          <p:nvPr/>
        </p:nvCxnSpPr>
        <p:spPr>
          <a:xfrm>
            <a:off x="3319964" y="4061975"/>
            <a:ext cx="0" cy="0"/>
          </a:xfrm>
          <a:prstGeom prst="straightConnector1">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48627"/>
              </a:srgbClr>
            </a:outerShdw>
          </a:effectLst>
        </p:spPr>
      </p:cxnSp>
      <p:cxnSp>
        <p:nvCxnSpPr>
          <p:cNvPr id="357" name="Google Shape;357;p54"/>
          <p:cNvCxnSpPr>
            <a:stCxn id="337" idx="4"/>
            <a:endCxn id="313" idx="6"/>
          </p:cNvCxnSpPr>
          <p:nvPr/>
        </p:nvCxnSpPr>
        <p:spPr>
          <a:xfrm>
            <a:off x="2420863" y="3561953"/>
            <a:ext cx="300" cy="19950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cxnSp>
      <p:cxnSp>
        <p:nvCxnSpPr>
          <p:cNvPr id="358" name="Google Shape;358;p54"/>
          <p:cNvCxnSpPr>
            <a:stCxn id="338" idx="0"/>
            <a:endCxn id="338" idx="0"/>
          </p:cNvCxnSpPr>
          <p:nvPr/>
        </p:nvCxnSpPr>
        <p:spPr>
          <a:xfrm>
            <a:off x="3319964" y="4061975"/>
            <a:ext cx="0" cy="0"/>
          </a:xfrm>
          <a:prstGeom prst="straightConnector1">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48627"/>
              </a:srgbClr>
            </a:outerShdw>
          </a:effectLst>
        </p:spPr>
      </p:cxnSp>
      <p:cxnSp>
        <p:nvCxnSpPr>
          <p:cNvPr id="359" name="Google Shape;359;p54"/>
          <p:cNvCxnSpPr>
            <a:stCxn id="338" idx="0"/>
            <a:endCxn id="338" idx="0"/>
          </p:cNvCxnSpPr>
          <p:nvPr/>
        </p:nvCxnSpPr>
        <p:spPr>
          <a:xfrm>
            <a:off x="3319964" y="4061975"/>
            <a:ext cx="0" cy="0"/>
          </a:xfrm>
          <a:prstGeom prst="straightConnector1">
            <a:avLst/>
          </a:prstGeom>
          <a:noFill/>
          <a:ln cap="flat" cmpd="sng" w="9525">
            <a:solidFill>
              <a:schemeClr val="dk2"/>
            </a:solidFill>
            <a:prstDash val="solid"/>
            <a:round/>
            <a:headEnd len="sm" w="sm" type="none"/>
            <a:tailEnd len="sm" w="sm" type="none"/>
          </a:ln>
        </p:spPr>
      </p:cxnSp>
      <p:cxnSp>
        <p:nvCxnSpPr>
          <p:cNvPr id="360" name="Google Shape;360;p54"/>
          <p:cNvCxnSpPr>
            <a:stCxn id="314" idx="2"/>
            <a:endCxn id="338" idx="0"/>
          </p:cNvCxnSpPr>
          <p:nvPr/>
        </p:nvCxnSpPr>
        <p:spPr>
          <a:xfrm>
            <a:off x="3319944" y="3903074"/>
            <a:ext cx="0" cy="159000"/>
          </a:xfrm>
          <a:prstGeom prst="straightConnector1">
            <a:avLst/>
          </a:prstGeom>
          <a:noFill/>
          <a:ln cap="flat" cmpd="sng" w="19050">
            <a:solidFill>
              <a:schemeClr val="dk2"/>
            </a:solidFill>
            <a:prstDash val="solid"/>
            <a:round/>
            <a:headEnd len="sm" w="sm" type="none"/>
            <a:tailEnd len="sm" w="sm" type="none"/>
          </a:ln>
        </p:spPr>
      </p:cxnSp>
      <p:sp>
        <p:nvSpPr>
          <p:cNvPr id="361" name="Google Shape;361;p54"/>
          <p:cNvSpPr/>
          <p:nvPr/>
        </p:nvSpPr>
        <p:spPr>
          <a:xfrm>
            <a:off x="751700" y="3247575"/>
            <a:ext cx="989400" cy="1169400"/>
          </a:xfrm>
          <a:prstGeom prst="roundRect">
            <a:avLst>
              <a:gd fmla="val 16667" name="adj"/>
            </a:avLst>
          </a:prstGeom>
          <a:solidFill>
            <a:schemeClr val="lt2"/>
          </a:solid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800" u="none" cap="none" strike="noStrike">
                <a:solidFill>
                  <a:schemeClr val="dk2"/>
                </a:solidFill>
                <a:latin typeface="Comfortaa"/>
                <a:ea typeface="Comfortaa"/>
                <a:cs typeface="Comfortaa"/>
                <a:sym typeface="Comfortaa"/>
              </a:rPr>
              <a:t>2020</a:t>
            </a:r>
            <a:endParaRPr b="1" i="0" sz="1800" u="none" cap="none" strike="noStrike">
              <a:solidFill>
                <a:schemeClr val="dk2"/>
              </a:solidFill>
              <a:latin typeface="Comfortaa"/>
              <a:ea typeface="Comfortaa"/>
              <a:cs typeface="Comfortaa"/>
              <a:sym typeface="Comfortaa"/>
            </a:endParaRPr>
          </a:p>
        </p:txBody>
      </p:sp>
      <p:cxnSp>
        <p:nvCxnSpPr>
          <p:cNvPr id="362" name="Google Shape;362;p54"/>
          <p:cNvCxnSpPr>
            <a:stCxn id="361" idx="3"/>
            <a:endCxn id="313" idx="0"/>
          </p:cNvCxnSpPr>
          <p:nvPr/>
        </p:nvCxnSpPr>
        <p:spPr>
          <a:xfrm>
            <a:off x="1741100" y="3832275"/>
            <a:ext cx="615000" cy="0"/>
          </a:xfrm>
          <a:prstGeom prst="straightConnector1">
            <a:avLst/>
          </a:prstGeom>
          <a:noFill/>
          <a:ln cap="flat" cmpd="sng" w="19050">
            <a:solidFill>
              <a:schemeClr val="dk2"/>
            </a:solidFill>
            <a:prstDash val="solid"/>
            <a:round/>
            <a:headEnd len="sm" w="sm" type="none"/>
            <a:tailEnd len="sm" w="sm" type="none"/>
          </a:ln>
          <a:effectLst>
            <a:outerShdw blurRad="57150" rotWithShape="0" algn="bl" dir="5400000" dist="19050">
              <a:srgbClr val="000000">
                <a:alpha val="48627"/>
              </a:srgbClr>
            </a:outerShdw>
          </a:effectLst>
        </p:spPr>
      </p:cxnSp>
      <p:sp>
        <p:nvSpPr>
          <p:cNvPr id="363" name="Google Shape;363;p54"/>
          <p:cNvSpPr/>
          <p:nvPr/>
        </p:nvSpPr>
        <p:spPr>
          <a:xfrm>
            <a:off x="7633550" y="3370075"/>
            <a:ext cx="70500" cy="10068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pic>
        <p:nvPicPr>
          <p:cNvPr id="368" name="Google Shape;368;p55"/>
          <p:cNvPicPr preferRelativeResize="0"/>
          <p:nvPr/>
        </p:nvPicPr>
        <p:blipFill rotWithShape="1">
          <a:blip r:embed="rId3">
            <a:alphaModFix/>
          </a:blip>
          <a:srcRect b="0" l="0" r="0" t="0"/>
          <a:stretch/>
        </p:blipFill>
        <p:spPr>
          <a:xfrm>
            <a:off x="608650" y="1909888"/>
            <a:ext cx="1038650" cy="2077272"/>
          </a:xfrm>
          <a:prstGeom prst="rect">
            <a:avLst/>
          </a:prstGeom>
          <a:noFill/>
          <a:ln>
            <a:noFill/>
          </a:ln>
        </p:spPr>
      </p:pic>
      <p:pic>
        <p:nvPicPr>
          <p:cNvPr id="369" name="Google Shape;369;p55"/>
          <p:cNvPicPr preferRelativeResize="0"/>
          <p:nvPr/>
        </p:nvPicPr>
        <p:blipFill rotWithShape="1">
          <a:blip r:embed="rId4">
            <a:alphaModFix/>
          </a:blip>
          <a:srcRect b="0" l="0" r="0" t="0"/>
          <a:stretch/>
        </p:blipFill>
        <p:spPr>
          <a:xfrm>
            <a:off x="1886600" y="850324"/>
            <a:ext cx="961050" cy="1922050"/>
          </a:xfrm>
          <a:prstGeom prst="rect">
            <a:avLst/>
          </a:prstGeom>
          <a:noFill/>
          <a:ln>
            <a:noFill/>
          </a:ln>
        </p:spPr>
      </p:pic>
      <p:sp>
        <p:nvSpPr>
          <p:cNvPr id="370" name="Google Shape;370;p55"/>
          <p:cNvSpPr txBox="1"/>
          <p:nvPr>
            <p:ph idx="12" type="sldNum"/>
          </p:nvPr>
        </p:nvSpPr>
        <p:spPr>
          <a:xfrm>
            <a:off x="8472450" y="4892496"/>
            <a:ext cx="548700" cy="16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71" name="Google Shape;371;p55"/>
          <p:cNvPicPr preferRelativeResize="0"/>
          <p:nvPr/>
        </p:nvPicPr>
        <p:blipFill rotWithShape="1">
          <a:blip r:embed="rId5">
            <a:alphaModFix/>
          </a:blip>
          <a:srcRect b="0" l="0" r="0" t="0"/>
          <a:stretch/>
        </p:blipFill>
        <p:spPr>
          <a:xfrm>
            <a:off x="2847650" y="850300"/>
            <a:ext cx="961050" cy="1922099"/>
          </a:xfrm>
          <a:prstGeom prst="rect">
            <a:avLst/>
          </a:prstGeom>
          <a:noFill/>
          <a:ln>
            <a:noFill/>
          </a:ln>
        </p:spPr>
      </p:pic>
      <p:sp>
        <p:nvSpPr>
          <p:cNvPr id="372" name="Google Shape;372;p55"/>
          <p:cNvSpPr txBox="1"/>
          <p:nvPr/>
        </p:nvSpPr>
        <p:spPr>
          <a:xfrm>
            <a:off x="0" y="219450"/>
            <a:ext cx="9144000" cy="67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800"/>
              <a:buFont typeface="Arial"/>
              <a:buNone/>
            </a:pPr>
            <a:r>
              <a:rPr b="1" i="0" lang="en" sz="2800" u="none" cap="none" strike="noStrike">
                <a:solidFill>
                  <a:srgbClr val="999999"/>
                </a:solidFill>
                <a:latin typeface="Comfortaa"/>
                <a:ea typeface="Comfortaa"/>
                <a:cs typeface="Comfortaa"/>
                <a:sym typeface="Comfortaa"/>
              </a:rPr>
              <a:t>Product Overview</a:t>
            </a:r>
            <a:endParaRPr b="0" i="0" sz="1400" u="none" cap="none" strike="noStrike">
              <a:solidFill>
                <a:srgbClr val="999999"/>
              </a:solidFill>
              <a:latin typeface="Comfortaa"/>
              <a:ea typeface="Comfortaa"/>
              <a:cs typeface="Comfortaa"/>
              <a:sym typeface="Comfortaa"/>
            </a:endParaRPr>
          </a:p>
        </p:txBody>
      </p:sp>
      <p:pic>
        <p:nvPicPr>
          <p:cNvPr id="373" name="Google Shape;373;p55"/>
          <p:cNvPicPr preferRelativeResize="0"/>
          <p:nvPr/>
        </p:nvPicPr>
        <p:blipFill rotWithShape="1">
          <a:blip r:embed="rId6">
            <a:alphaModFix/>
          </a:blip>
          <a:srcRect b="0" l="0" r="0" t="0"/>
          <a:stretch/>
        </p:blipFill>
        <p:spPr>
          <a:xfrm>
            <a:off x="1886600" y="2858975"/>
            <a:ext cx="961050" cy="1922100"/>
          </a:xfrm>
          <a:prstGeom prst="rect">
            <a:avLst/>
          </a:prstGeom>
          <a:noFill/>
          <a:ln>
            <a:noFill/>
          </a:ln>
        </p:spPr>
      </p:pic>
      <p:pic>
        <p:nvPicPr>
          <p:cNvPr id="374" name="Google Shape;374;p55"/>
          <p:cNvPicPr preferRelativeResize="0"/>
          <p:nvPr/>
        </p:nvPicPr>
        <p:blipFill rotWithShape="1">
          <a:blip r:embed="rId7">
            <a:alphaModFix/>
          </a:blip>
          <a:srcRect b="0" l="0" r="0" t="0"/>
          <a:stretch/>
        </p:blipFill>
        <p:spPr>
          <a:xfrm>
            <a:off x="2847650" y="2858975"/>
            <a:ext cx="961050" cy="1922100"/>
          </a:xfrm>
          <a:prstGeom prst="rect">
            <a:avLst/>
          </a:prstGeom>
          <a:noFill/>
          <a:ln>
            <a:noFill/>
          </a:ln>
        </p:spPr>
      </p:pic>
      <p:sp>
        <p:nvSpPr>
          <p:cNvPr id="375" name="Google Shape;375;p55"/>
          <p:cNvSpPr/>
          <p:nvPr/>
        </p:nvSpPr>
        <p:spPr>
          <a:xfrm>
            <a:off x="4614325" y="1567000"/>
            <a:ext cx="3541800" cy="393600"/>
          </a:xfrm>
          <a:prstGeom prst="roundRect">
            <a:avLst>
              <a:gd fmla="val 16667" name="adj"/>
            </a:avLst>
          </a:prstGeom>
          <a:solidFill>
            <a:srgbClr val="7890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400" u="none" cap="none" strike="noStrike">
              <a:solidFill>
                <a:srgbClr val="FFFFFF"/>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800"/>
              <a:buFont typeface="Arial"/>
              <a:buNone/>
            </a:pPr>
            <a:r>
              <a:rPr b="1" i="0" lang="en" sz="1400" u="none" cap="none" strike="noStrike">
                <a:solidFill>
                  <a:srgbClr val="FFFFFF"/>
                </a:solidFill>
                <a:latin typeface="Comfortaa"/>
                <a:ea typeface="Comfortaa"/>
                <a:cs typeface="Comfortaa"/>
                <a:sym typeface="Comfortaa"/>
              </a:rPr>
              <a:t>User Intuitive</a:t>
            </a:r>
            <a:endParaRPr b="1" i="0" sz="1400" u="none" cap="none" strike="noStrike">
              <a:solidFill>
                <a:srgbClr val="FFFFFF"/>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omfortaa"/>
              <a:ea typeface="Comfortaa"/>
              <a:cs typeface="Comfortaa"/>
              <a:sym typeface="Comfortaa"/>
            </a:endParaRPr>
          </a:p>
        </p:txBody>
      </p:sp>
      <p:sp>
        <p:nvSpPr>
          <p:cNvPr id="376" name="Google Shape;376;p55"/>
          <p:cNvSpPr/>
          <p:nvPr/>
        </p:nvSpPr>
        <p:spPr>
          <a:xfrm>
            <a:off x="4614325" y="2142076"/>
            <a:ext cx="3541800" cy="393600"/>
          </a:xfrm>
          <a:prstGeom prst="roundRect">
            <a:avLst>
              <a:gd fmla="val 16667" name="adj"/>
            </a:avLst>
          </a:prstGeom>
          <a:solidFill>
            <a:srgbClr val="7890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400" u="none" cap="none" strike="noStrike">
              <a:solidFill>
                <a:srgbClr val="FFFFFF"/>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800"/>
              <a:buFont typeface="Arial"/>
              <a:buNone/>
            </a:pPr>
            <a:r>
              <a:rPr b="1" i="0" lang="en" sz="1400" u="none" cap="none" strike="noStrike">
                <a:solidFill>
                  <a:srgbClr val="FFFFFF"/>
                </a:solidFill>
                <a:latin typeface="Comfortaa"/>
                <a:ea typeface="Comfortaa"/>
                <a:cs typeface="Comfortaa"/>
                <a:sym typeface="Comfortaa"/>
              </a:rPr>
              <a:t>Secured Credit Card Transaction</a:t>
            </a:r>
            <a:endParaRPr b="1" i="0" sz="1400" u="none" cap="none" strike="noStrike">
              <a:solidFill>
                <a:srgbClr val="FFFFFF"/>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omfortaa"/>
              <a:ea typeface="Comfortaa"/>
              <a:cs typeface="Comfortaa"/>
              <a:sym typeface="Comfortaa"/>
            </a:endParaRPr>
          </a:p>
        </p:txBody>
      </p:sp>
      <p:sp>
        <p:nvSpPr>
          <p:cNvPr id="377" name="Google Shape;377;p55"/>
          <p:cNvSpPr/>
          <p:nvPr/>
        </p:nvSpPr>
        <p:spPr>
          <a:xfrm>
            <a:off x="4614325" y="2717149"/>
            <a:ext cx="3541800" cy="393600"/>
          </a:xfrm>
          <a:prstGeom prst="roundRect">
            <a:avLst>
              <a:gd fmla="val 16667" name="adj"/>
            </a:avLst>
          </a:prstGeom>
          <a:solidFill>
            <a:srgbClr val="7890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i="0" sz="1400" u="none" cap="none" strike="noStrike">
              <a:solidFill>
                <a:srgbClr val="FFFFFF"/>
              </a:solidFill>
              <a:latin typeface="Comfortaa"/>
              <a:ea typeface="Comfortaa"/>
              <a:cs typeface="Comfortaa"/>
              <a:sym typeface="Comfortaa"/>
            </a:endParaRPr>
          </a:p>
          <a:p>
            <a:pPr indent="0" lvl="0" marL="0" marR="0" rtl="0" algn="ctr">
              <a:lnSpc>
                <a:spcPct val="100000"/>
              </a:lnSpc>
              <a:spcBef>
                <a:spcPts val="0"/>
              </a:spcBef>
              <a:spcAft>
                <a:spcPts val="0"/>
              </a:spcAft>
              <a:buClr>
                <a:srgbClr val="000000"/>
              </a:buClr>
              <a:buSzPts val="1800"/>
              <a:buFont typeface="Arial"/>
              <a:buNone/>
            </a:pPr>
            <a:r>
              <a:rPr b="1" i="0" lang="en" sz="1400" u="none" cap="none" strike="noStrike">
                <a:solidFill>
                  <a:srgbClr val="FFFFFF"/>
                </a:solidFill>
                <a:latin typeface="Comfortaa"/>
                <a:ea typeface="Comfortaa"/>
                <a:cs typeface="Comfortaa"/>
                <a:sym typeface="Comfortaa"/>
              </a:rPr>
              <a:t>Advanced Matchmaking</a:t>
            </a:r>
            <a:endParaRPr b="1" i="0" sz="1400" u="none" cap="none" strike="noStrike">
              <a:solidFill>
                <a:srgbClr val="FFFFFF"/>
              </a:solidFill>
              <a:latin typeface="Comfortaa"/>
              <a:ea typeface="Comfortaa"/>
              <a:cs typeface="Comfortaa"/>
              <a:sym typeface="Comfortaa"/>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Comfortaa"/>
              <a:ea typeface="Comfortaa"/>
              <a:cs typeface="Comfortaa"/>
              <a:sym typeface="Comfortaa"/>
            </a:endParaRPr>
          </a:p>
        </p:txBody>
      </p:sp>
      <p:sp>
        <p:nvSpPr>
          <p:cNvPr id="378" name="Google Shape;378;p55"/>
          <p:cNvSpPr/>
          <p:nvPr/>
        </p:nvSpPr>
        <p:spPr>
          <a:xfrm>
            <a:off x="4614325" y="3292225"/>
            <a:ext cx="3541800" cy="393600"/>
          </a:xfrm>
          <a:prstGeom prst="roundRect">
            <a:avLst>
              <a:gd fmla="val 16667" name="adj"/>
            </a:avLst>
          </a:prstGeom>
          <a:solidFill>
            <a:srgbClr val="7890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400" u="none" cap="none" strike="noStrike">
                <a:solidFill>
                  <a:srgbClr val="FFFFFF"/>
                </a:solidFill>
                <a:latin typeface="Comfortaa"/>
                <a:ea typeface="Comfortaa"/>
                <a:cs typeface="Comfortaa"/>
                <a:sym typeface="Comfortaa"/>
              </a:rPr>
              <a:t>Real-Time Location Tracking</a:t>
            </a:r>
            <a:endParaRPr b="0" i="0" sz="1200" u="none" cap="none" strike="noStrike">
              <a:solidFill>
                <a:srgbClr val="FFFFFF"/>
              </a:solidFill>
              <a:latin typeface="Comfortaa"/>
              <a:ea typeface="Comfortaa"/>
              <a:cs typeface="Comfortaa"/>
              <a:sym typeface="Comfortaa"/>
            </a:endParaRPr>
          </a:p>
        </p:txBody>
      </p:sp>
      <p:sp>
        <p:nvSpPr>
          <p:cNvPr id="379" name="Google Shape;379;p55"/>
          <p:cNvSpPr/>
          <p:nvPr/>
        </p:nvSpPr>
        <p:spPr>
          <a:xfrm>
            <a:off x="4614325" y="3804825"/>
            <a:ext cx="3541800" cy="393600"/>
          </a:xfrm>
          <a:prstGeom prst="roundRect">
            <a:avLst>
              <a:gd fmla="val 16667" name="adj"/>
            </a:avLst>
          </a:prstGeom>
          <a:solidFill>
            <a:srgbClr val="78909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400" u="none" cap="none" strike="noStrike">
                <a:solidFill>
                  <a:srgbClr val="FFFFFF"/>
                </a:solidFill>
                <a:latin typeface="Comfortaa"/>
                <a:ea typeface="Comfortaa"/>
                <a:cs typeface="Comfortaa"/>
                <a:sym typeface="Comfortaa"/>
              </a:rPr>
              <a:t>Two-Way Ratings</a:t>
            </a:r>
            <a:endParaRPr b="0" i="0" sz="1200" u="none" cap="none" strike="noStrike">
              <a:solidFill>
                <a:srgbClr val="FFFFFF"/>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6"/>
          <p:cNvSpPr txBox="1"/>
          <p:nvPr>
            <p:ph type="title"/>
          </p:nvPr>
        </p:nvSpPr>
        <p:spPr>
          <a:xfrm>
            <a:off x="0" y="198550"/>
            <a:ext cx="9144000" cy="71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2800"/>
              <a:buFont typeface="Arial"/>
              <a:buNone/>
            </a:pPr>
            <a:r>
              <a:rPr b="1" lang="en">
                <a:solidFill>
                  <a:srgbClr val="999999"/>
                </a:solidFill>
                <a:latin typeface="Comfortaa"/>
                <a:ea typeface="Comfortaa"/>
                <a:cs typeface="Comfortaa"/>
                <a:sym typeface="Comfortaa"/>
              </a:rPr>
              <a:t>Business Model</a:t>
            </a:r>
            <a:endParaRPr sz="1400">
              <a:solidFill>
                <a:srgbClr val="999999"/>
              </a:solidFill>
              <a:latin typeface="Comfortaa"/>
              <a:ea typeface="Comfortaa"/>
              <a:cs typeface="Comfortaa"/>
              <a:sym typeface="Comfortaa"/>
            </a:endParaRPr>
          </a:p>
          <a:p>
            <a:pPr indent="0" lvl="0" marL="0" rtl="0" algn="ctr">
              <a:lnSpc>
                <a:spcPct val="100000"/>
              </a:lnSpc>
              <a:spcBef>
                <a:spcPts val="0"/>
              </a:spcBef>
              <a:spcAft>
                <a:spcPts val="0"/>
              </a:spcAft>
              <a:buSzPts val="2800"/>
              <a:buNone/>
            </a:pPr>
            <a:r>
              <a:t/>
            </a:r>
            <a:endParaRPr>
              <a:latin typeface="Comfortaa"/>
              <a:ea typeface="Comfortaa"/>
              <a:cs typeface="Comfortaa"/>
              <a:sym typeface="Comfortaa"/>
            </a:endParaRPr>
          </a:p>
        </p:txBody>
      </p:sp>
      <p:sp>
        <p:nvSpPr>
          <p:cNvPr id="385" name="Google Shape;385;p56"/>
          <p:cNvSpPr txBox="1"/>
          <p:nvPr>
            <p:ph idx="12" type="sldNum"/>
          </p:nvPr>
        </p:nvSpPr>
        <p:spPr>
          <a:xfrm>
            <a:off x="8472450" y="4892345"/>
            <a:ext cx="548700" cy="1869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86" name="Google Shape;386;p56"/>
          <p:cNvSpPr/>
          <p:nvPr/>
        </p:nvSpPr>
        <p:spPr>
          <a:xfrm>
            <a:off x="575900" y="3560700"/>
            <a:ext cx="924300" cy="924300"/>
          </a:xfrm>
          <a:prstGeom prst="pentagon">
            <a:avLst>
              <a:gd fmla="val 105146" name="hf"/>
              <a:gd fmla="val 110557" name="vf"/>
            </a:avLst>
          </a:prstGeom>
          <a:gradFill>
            <a:gsLst>
              <a:gs pos="0">
                <a:srgbClr val="FFFFFF"/>
              </a:gs>
              <a:gs pos="100000">
                <a:srgbClr val="B3B3B3"/>
              </a:gs>
            </a:gsLst>
            <a:path path="circle">
              <a:fillToRect b="50%" l="50%" r="50%" t="50%"/>
            </a:path>
            <a:tileRect/>
          </a:gradFill>
          <a:ln cap="flat" cmpd="sng" w="28575">
            <a:solidFill>
              <a:schemeClr val="dk2"/>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56"/>
          <p:cNvSpPr/>
          <p:nvPr/>
        </p:nvSpPr>
        <p:spPr>
          <a:xfrm>
            <a:off x="7643800" y="3617675"/>
            <a:ext cx="924300" cy="867300"/>
          </a:xfrm>
          <a:prstGeom prst="pentagon">
            <a:avLst>
              <a:gd fmla="val 105146" name="hf"/>
              <a:gd fmla="val 110557" name="vf"/>
            </a:avLst>
          </a:prstGeom>
          <a:gradFill>
            <a:gsLst>
              <a:gs pos="0">
                <a:srgbClr val="FFFFFF"/>
              </a:gs>
              <a:gs pos="100000">
                <a:srgbClr val="B3B3B3"/>
              </a:gs>
            </a:gsLst>
            <a:path path="circle">
              <a:fillToRect b="50%" l="50%" r="50%" t="50%"/>
            </a:path>
            <a:tileRect/>
          </a:gradFill>
          <a:ln cap="flat" cmpd="sng" w="28575">
            <a:solidFill>
              <a:schemeClr val="dk2"/>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56"/>
          <p:cNvSpPr txBox="1"/>
          <p:nvPr/>
        </p:nvSpPr>
        <p:spPr>
          <a:xfrm rot="2471434">
            <a:off x="5578344" y="2781425"/>
            <a:ext cx="2088175" cy="186884"/>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mfortaa"/>
                <a:ea typeface="Comfortaa"/>
                <a:cs typeface="Comfortaa"/>
                <a:sym typeface="Comfortaa"/>
              </a:rPr>
              <a:t>Make payment</a:t>
            </a:r>
            <a:endParaRPr b="0" i="0" sz="1000" u="none" cap="none" strike="noStrike">
              <a:solidFill>
                <a:srgbClr val="000000"/>
              </a:solidFill>
              <a:latin typeface="Comfortaa"/>
              <a:ea typeface="Comfortaa"/>
              <a:cs typeface="Comfortaa"/>
              <a:sym typeface="Comfortaa"/>
            </a:endParaRPr>
          </a:p>
        </p:txBody>
      </p:sp>
      <p:cxnSp>
        <p:nvCxnSpPr>
          <p:cNvPr id="389" name="Google Shape;389;p56"/>
          <p:cNvCxnSpPr/>
          <p:nvPr/>
        </p:nvCxnSpPr>
        <p:spPr>
          <a:xfrm>
            <a:off x="8096500" y="1787625"/>
            <a:ext cx="18900" cy="1643700"/>
          </a:xfrm>
          <a:prstGeom prst="straightConnector1">
            <a:avLst/>
          </a:prstGeom>
          <a:noFill/>
          <a:ln cap="flat" cmpd="sng" w="38100">
            <a:solidFill>
              <a:schemeClr val="dk2"/>
            </a:solidFill>
            <a:prstDash val="solid"/>
            <a:round/>
            <a:headEnd len="sm" w="sm" type="none"/>
            <a:tailEnd len="sm" w="sm" type="none"/>
          </a:ln>
        </p:spPr>
      </p:cxnSp>
      <p:sp>
        <p:nvSpPr>
          <p:cNvPr id="390" name="Google Shape;390;p56"/>
          <p:cNvSpPr/>
          <p:nvPr/>
        </p:nvSpPr>
        <p:spPr>
          <a:xfrm>
            <a:off x="3973910" y="987025"/>
            <a:ext cx="1092300" cy="862200"/>
          </a:xfrm>
          <a:prstGeom prst="pentagon">
            <a:avLst>
              <a:gd fmla="val 105146" name="hf"/>
              <a:gd fmla="val 110557" name="vf"/>
            </a:avLst>
          </a:prstGeom>
          <a:gradFill>
            <a:gsLst>
              <a:gs pos="0">
                <a:srgbClr val="FFFFFF"/>
              </a:gs>
              <a:gs pos="100000">
                <a:srgbClr val="B3B3B3"/>
              </a:gs>
            </a:gsLst>
            <a:path path="circle">
              <a:fillToRect b="50%" l="50%" r="50%" t="50%"/>
            </a:path>
            <a:tileRect/>
          </a:gradFill>
          <a:ln cap="flat" cmpd="sng" w="28575">
            <a:solidFill>
              <a:schemeClr val="dk2"/>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56"/>
          <p:cNvPicPr preferRelativeResize="0"/>
          <p:nvPr/>
        </p:nvPicPr>
        <p:blipFill rotWithShape="1">
          <a:blip r:embed="rId3">
            <a:alphaModFix/>
          </a:blip>
          <a:srcRect b="0" l="0" r="0" t="0"/>
          <a:stretch/>
        </p:blipFill>
        <p:spPr>
          <a:xfrm>
            <a:off x="4126885" y="987025"/>
            <a:ext cx="786429" cy="758909"/>
          </a:xfrm>
          <a:prstGeom prst="rect">
            <a:avLst/>
          </a:prstGeom>
          <a:noFill/>
          <a:ln>
            <a:noFill/>
          </a:ln>
        </p:spPr>
      </p:pic>
      <p:cxnSp>
        <p:nvCxnSpPr>
          <p:cNvPr id="392" name="Google Shape;392;p56"/>
          <p:cNvCxnSpPr/>
          <p:nvPr/>
        </p:nvCxnSpPr>
        <p:spPr>
          <a:xfrm flipH="1">
            <a:off x="5554550" y="1792975"/>
            <a:ext cx="2562600" cy="26700"/>
          </a:xfrm>
          <a:prstGeom prst="straightConnector1">
            <a:avLst/>
          </a:prstGeom>
          <a:noFill/>
          <a:ln cap="flat" cmpd="sng" w="38100">
            <a:solidFill>
              <a:schemeClr val="dk2"/>
            </a:solidFill>
            <a:prstDash val="solid"/>
            <a:round/>
            <a:headEnd len="sm" w="sm" type="none"/>
            <a:tailEnd len="med" w="med" type="triangle"/>
          </a:ln>
        </p:spPr>
      </p:cxnSp>
      <p:cxnSp>
        <p:nvCxnSpPr>
          <p:cNvPr id="393" name="Google Shape;393;p56"/>
          <p:cNvCxnSpPr/>
          <p:nvPr/>
        </p:nvCxnSpPr>
        <p:spPr>
          <a:xfrm rot="10800000">
            <a:off x="5360450" y="2140125"/>
            <a:ext cx="1994700" cy="1658700"/>
          </a:xfrm>
          <a:prstGeom prst="straightConnector1">
            <a:avLst/>
          </a:prstGeom>
          <a:noFill/>
          <a:ln cap="flat" cmpd="sng" w="38100">
            <a:solidFill>
              <a:schemeClr val="dk2"/>
            </a:solidFill>
            <a:prstDash val="solid"/>
            <a:round/>
            <a:headEnd len="sm" w="sm" type="none"/>
            <a:tailEnd len="med" w="med" type="triangle"/>
          </a:ln>
        </p:spPr>
      </p:cxnSp>
      <p:cxnSp>
        <p:nvCxnSpPr>
          <p:cNvPr id="394" name="Google Shape;394;p56"/>
          <p:cNvCxnSpPr/>
          <p:nvPr/>
        </p:nvCxnSpPr>
        <p:spPr>
          <a:xfrm flipH="1" rot="10800000">
            <a:off x="2061900" y="4280700"/>
            <a:ext cx="5020200" cy="15000"/>
          </a:xfrm>
          <a:prstGeom prst="straightConnector1">
            <a:avLst/>
          </a:prstGeom>
          <a:noFill/>
          <a:ln cap="flat" cmpd="sng" w="38100">
            <a:solidFill>
              <a:schemeClr val="dk2"/>
            </a:solidFill>
            <a:prstDash val="solid"/>
            <a:round/>
            <a:headEnd len="sm" w="sm" type="none"/>
            <a:tailEnd len="med" w="med" type="triangle"/>
          </a:ln>
        </p:spPr>
      </p:cxnSp>
      <p:sp>
        <p:nvSpPr>
          <p:cNvPr id="395" name="Google Shape;395;p56"/>
          <p:cNvSpPr txBox="1"/>
          <p:nvPr/>
        </p:nvSpPr>
        <p:spPr>
          <a:xfrm>
            <a:off x="234350" y="4091406"/>
            <a:ext cx="1607400" cy="393600"/>
          </a:xfrm>
          <a:prstGeom prst="rect">
            <a:avLst/>
          </a:prstGeom>
          <a:solidFill>
            <a:srgbClr val="EFEFEF"/>
          </a:solidFill>
          <a:ln cap="flat" cmpd="sng" w="19050">
            <a:solidFill>
              <a:srgbClr val="595959"/>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595959"/>
                </a:solidFill>
                <a:latin typeface="Comfortaa"/>
                <a:ea typeface="Comfortaa"/>
                <a:cs typeface="Comfortaa"/>
                <a:sym typeface="Comfortaa"/>
              </a:rPr>
              <a:t>Staff</a:t>
            </a:r>
            <a:endParaRPr b="1" i="0" sz="2000" u="none" cap="none" strike="noStrike">
              <a:solidFill>
                <a:srgbClr val="595959"/>
              </a:solidFill>
              <a:latin typeface="Comfortaa"/>
              <a:ea typeface="Comfortaa"/>
              <a:cs typeface="Comfortaa"/>
              <a:sym typeface="Comfortaa"/>
            </a:endParaRPr>
          </a:p>
        </p:txBody>
      </p:sp>
      <p:cxnSp>
        <p:nvCxnSpPr>
          <p:cNvPr id="396" name="Google Shape;396;p56"/>
          <p:cNvCxnSpPr/>
          <p:nvPr/>
        </p:nvCxnSpPr>
        <p:spPr>
          <a:xfrm flipH="1">
            <a:off x="738594" y="1584010"/>
            <a:ext cx="10200" cy="1833000"/>
          </a:xfrm>
          <a:prstGeom prst="straightConnector1">
            <a:avLst/>
          </a:prstGeom>
          <a:noFill/>
          <a:ln cap="flat" cmpd="sng" w="38100">
            <a:solidFill>
              <a:schemeClr val="dk2"/>
            </a:solidFill>
            <a:prstDash val="solid"/>
            <a:round/>
            <a:headEnd len="sm" w="sm" type="none"/>
            <a:tailEnd len="sm" w="sm" type="none"/>
          </a:ln>
        </p:spPr>
      </p:cxnSp>
      <p:cxnSp>
        <p:nvCxnSpPr>
          <p:cNvPr id="397" name="Google Shape;397;p56"/>
          <p:cNvCxnSpPr/>
          <p:nvPr/>
        </p:nvCxnSpPr>
        <p:spPr>
          <a:xfrm flipH="1">
            <a:off x="738600" y="1580875"/>
            <a:ext cx="2660700" cy="10500"/>
          </a:xfrm>
          <a:prstGeom prst="straightConnector1">
            <a:avLst/>
          </a:prstGeom>
          <a:noFill/>
          <a:ln cap="flat" cmpd="sng" w="38100">
            <a:solidFill>
              <a:schemeClr val="dk2"/>
            </a:solidFill>
            <a:prstDash val="solid"/>
            <a:round/>
            <a:headEnd len="med" w="med" type="stealth"/>
            <a:tailEnd len="sm" w="sm" type="none"/>
          </a:ln>
        </p:spPr>
      </p:cxnSp>
      <p:sp>
        <p:nvSpPr>
          <p:cNvPr id="398" name="Google Shape;398;p56"/>
          <p:cNvSpPr txBox="1"/>
          <p:nvPr/>
        </p:nvSpPr>
        <p:spPr>
          <a:xfrm>
            <a:off x="3570250" y="1580878"/>
            <a:ext cx="1899600" cy="448800"/>
          </a:xfrm>
          <a:prstGeom prst="rect">
            <a:avLst/>
          </a:prstGeom>
          <a:solidFill>
            <a:srgbClr val="F3F3F3"/>
          </a:solidFill>
          <a:ln cap="flat" cmpd="sng" w="19050">
            <a:solidFill>
              <a:srgbClr val="595959"/>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000000"/>
                </a:solidFill>
                <a:latin typeface="Pacifico"/>
                <a:ea typeface="Pacifico"/>
                <a:cs typeface="Pacifico"/>
                <a:sym typeface="Pacifico"/>
              </a:rPr>
              <a:t>      </a:t>
            </a:r>
            <a:endParaRPr b="0" i="0" sz="2000" u="none" cap="none" strike="noStrike">
              <a:solidFill>
                <a:srgbClr val="000000"/>
              </a:solidFill>
              <a:latin typeface="Pacifico"/>
              <a:ea typeface="Pacifico"/>
              <a:cs typeface="Pacifico"/>
              <a:sym typeface="Pacifico"/>
            </a:endParaRPr>
          </a:p>
        </p:txBody>
      </p:sp>
      <p:cxnSp>
        <p:nvCxnSpPr>
          <p:cNvPr id="399" name="Google Shape;399;p56"/>
          <p:cNvCxnSpPr/>
          <p:nvPr/>
        </p:nvCxnSpPr>
        <p:spPr>
          <a:xfrm flipH="1">
            <a:off x="1716600" y="2272975"/>
            <a:ext cx="1764000" cy="1376400"/>
          </a:xfrm>
          <a:prstGeom prst="straightConnector1">
            <a:avLst/>
          </a:prstGeom>
          <a:noFill/>
          <a:ln cap="flat" cmpd="sng" w="38100">
            <a:solidFill>
              <a:schemeClr val="dk2"/>
            </a:solidFill>
            <a:prstDash val="solid"/>
            <a:round/>
            <a:headEnd len="sm" w="sm" type="none"/>
            <a:tailEnd len="med" w="med" type="triangle"/>
          </a:ln>
        </p:spPr>
      </p:cxnSp>
      <p:cxnSp>
        <p:nvCxnSpPr>
          <p:cNvPr id="400" name="Google Shape;400;p56"/>
          <p:cNvCxnSpPr/>
          <p:nvPr/>
        </p:nvCxnSpPr>
        <p:spPr>
          <a:xfrm flipH="1">
            <a:off x="1160759" y="1976962"/>
            <a:ext cx="8700" cy="1440000"/>
          </a:xfrm>
          <a:prstGeom prst="straightConnector1">
            <a:avLst/>
          </a:prstGeom>
          <a:noFill/>
          <a:ln cap="flat" cmpd="sng" w="38100">
            <a:solidFill>
              <a:schemeClr val="dk2"/>
            </a:solidFill>
            <a:prstDash val="solid"/>
            <a:round/>
            <a:headEnd len="sm" w="sm" type="none"/>
            <a:tailEnd len="med" w="med" type="triangle"/>
          </a:ln>
        </p:spPr>
      </p:cxnSp>
      <p:cxnSp>
        <p:nvCxnSpPr>
          <p:cNvPr id="401" name="Google Shape;401;p56"/>
          <p:cNvCxnSpPr/>
          <p:nvPr/>
        </p:nvCxnSpPr>
        <p:spPr>
          <a:xfrm flipH="1">
            <a:off x="1151875" y="1974500"/>
            <a:ext cx="2234700" cy="8400"/>
          </a:xfrm>
          <a:prstGeom prst="straightConnector1">
            <a:avLst/>
          </a:prstGeom>
          <a:noFill/>
          <a:ln cap="flat" cmpd="sng" w="38100">
            <a:solidFill>
              <a:schemeClr val="dk2"/>
            </a:solidFill>
            <a:prstDash val="solid"/>
            <a:round/>
            <a:headEnd len="sm" w="sm" type="none"/>
            <a:tailEnd len="sm" w="sm" type="none"/>
          </a:ln>
        </p:spPr>
      </p:cxnSp>
      <p:sp>
        <p:nvSpPr>
          <p:cNvPr id="402" name="Google Shape;402;p56"/>
          <p:cNvSpPr txBox="1"/>
          <p:nvPr/>
        </p:nvSpPr>
        <p:spPr>
          <a:xfrm>
            <a:off x="1024800" y="1259925"/>
            <a:ext cx="2088300" cy="186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mfortaa"/>
                <a:ea typeface="Comfortaa"/>
                <a:cs typeface="Comfortaa"/>
                <a:sym typeface="Comfortaa"/>
              </a:rPr>
              <a:t>Staff Registration</a:t>
            </a:r>
            <a:endParaRPr b="0" i="0" sz="1000" u="none" cap="none" strike="noStrike">
              <a:solidFill>
                <a:srgbClr val="000000"/>
              </a:solidFill>
              <a:latin typeface="Comfortaa"/>
              <a:ea typeface="Comfortaa"/>
              <a:cs typeface="Comfortaa"/>
              <a:sym typeface="Comfortaa"/>
            </a:endParaRPr>
          </a:p>
        </p:txBody>
      </p:sp>
      <p:sp>
        <p:nvSpPr>
          <p:cNvPr id="403" name="Google Shape;403;p56"/>
          <p:cNvSpPr txBox="1"/>
          <p:nvPr/>
        </p:nvSpPr>
        <p:spPr>
          <a:xfrm>
            <a:off x="6009850" y="1471350"/>
            <a:ext cx="2088300" cy="186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mfortaa"/>
                <a:ea typeface="Comfortaa"/>
                <a:cs typeface="Comfortaa"/>
                <a:sym typeface="Comfortaa"/>
              </a:rPr>
              <a:t>Request Staff</a:t>
            </a:r>
            <a:endParaRPr b="0" i="0" sz="1000" u="none" cap="none" strike="noStrike">
              <a:solidFill>
                <a:srgbClr val="000000"/>
              </a:solidFill>
              <a:latin typeface="Comfortaa"/>
              <a:ea typeface="Comfortaa"/>
              <a:cs typeface="Comfortaa"/>
              <a:sym typeface="Comfortaa"/>
            </a:endParaRPr>
          </a:p>
        </p:txBody>
      </p:sp>
      <p:sp>
        <p:nvSpPr>
          <p:cNvPr id="404" name="Google Shape;404;p56"/>
          <p:cNvSpPr txBox="1"/>
          <p:nvPr/>
        </p:nvSpPr>
        <p:spPr>
          <a:xfrm>
            <a:off x="1045330" y="1617200"/>
            <a:ext cx="2088300" cy="186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mfortaa"/>
                <a:ea typeface="Comfortaa"/>
                <a:cs typeface="Comfortaa"/>
                <a:sym typeface="Comfortaa"/>
              </a:rPr>
              <a:t>Find matching Staff</a:t>
            </a:r>
            <a:endParaRPr b="0" i="0" sz="1000" u="none" cap="none" strike="noStrike">
              <a:solidFill>
                <a:srgbClr val="000000"/>
              </a:solidFill>
              <a:latin typeface="Comfortaa"/>
              <a:ea typeface="Comfortaa"/>
              <a:cs typeface="Comfortaa"/>
              <a:sym typeface="Comfortaa"/>
            </a:endParaRPr>
          </a:p>
        </p:txBody>
      </p:sp>
      <p:pic>
        <p:nvPicPr>
          <p:cNvPr id="405" name="Google Shape;405;p56"/>
          <p:cNvPicPr preferRelativeResize="0"/>
          <p:nvPr/>
        </p:nvPicPr>
        <p:blipFill rotWithShape="1">
          <a:blip r:embed="rId4">
            <a:alphaModFix/>
          </a:blip>
          <a:srcRect b="0" l="0" r="0" t="0"/>
          <a:stretch/>
        </p:blipFill>
        <p:spPr>
          <a:xfrm>
            <a:off x="1302175" y="1287938"/>
            <a:ext cx="245650" cy="245650"/>
          </a:xfrm>
          <a:prstGeom prst="rect">
            <a:avLst/>
          </a:prstGeom>
          <a:noFill/>
          <a:ln>
            <a:noFill/>
          </a:ln>
        </p:spPr>
      </p:pic>
      <p:pic>
        <p:nvPicPr>
          <p:cNvPr id="406" name="Google Shape;406;p56"/>
          <p:cNvPicPr preferRelativeResize="0"/>
          <p:nvPr/>
        </p:nvPicPr>
        <p:blipFill rotWithShape="1">
          <a:blip r:embed="rId5">
            <a:alphaModFix/>
          </a:blip>
          <a:srcRect b="0" l="0" r="0" t="0"/>
          <a:stretch/>
        </p:blipFill>
        <p:spPr>
          <a:xfrm>
            <a:off x="6262800" y="1500285"/>
            <a:ext cx="245650" cy="245650"/>
          </a:xfrm>
          <a:prstGeom prst="rect">
            <a:avLst/>
          </a:prstGeom>
          <a:noFill/>
          <a:ln>
            <a:noFill/>
          </a:ln>
        </p:spPr>
      </p:pic>
      <p:pic>
        <p:nvPicPr>
          <p:cNvPr id="407" name="Google Shape;407;p56"/>
          <p:cNvPicPr preferRelativeResize="0"/>
          <p:nvPr/>
        </p:nvPicPr>
        <p:blipFill rotWithShape="1">
          <a:blip r:embed="rId6">
            <a:alphaModFix/>
          </a:blip>
          <a:srcRect b="0" l="0" r="0" t="0"/>
          <a:stretch/>
        </p:blipFill>
        <p:spPr>
          <a:xfrm>
            <a:off x="1302176" y="1660100"/>
            <a:ext cx="245650" cy="245650"/>
          </a:xfrm>
          <a:prstGeom prst="rect">
            <a:avLst/>
          </a:prstGeom>
          <a:noFill/>
          <a:ln>
            <a:noFill/>
          </a:ln>
        </p:spPr>
      </p:pic>
      <p:pic>
        <p:nvPicPr>
          <p:cNvPr id="408" name="Google Shape;408;p56"/>
          <p:cNvPicPr preferRelativeResize="0"/>
          <p:nvPr/>
        </p:nvPicPr>
        <p:blipFill rotWithShape="1">
          <a:blip r:embed="rId7">
            <a:alphaModFix/>
          </a:blip>
          <a:srcRect b="0" l="0" r="0" t="0"/>
          <a:stretch/>
        </p:blipFill>
        <p:spPr>
          <a:xfrm rot="2492754">
            <a:off x="5966600" y="2370300"/>
            <a:ext cx="245650" cy="245650"/>
          </a:xfrm>
          <a:prstGeom prst="rect">
            <a:avLst/>
          </a:prstGeom>
          <a:noFill/>
          <a:ln>
            <a:noFill/>
          </a:ln>
        </p:spPr>
      </p:pic>
      <p:sp>
        <p:nvSpPr>
          <p:cNvPr id="409" name="Google Shape;409;p56"/>
          <p:cNvSpPr txBox="1"/>
          <p:nvPr/>
        </p:nvSpPr>
        <p:spPr>
          <a:xfrm rot="-2249237">
            <a:off x="1693018" y="2411608"/>
            <a:ext cx="2088121" cy="187212"/>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mfortaa"/>
                <a:ea typeface="Comfortaa"/>
                <a:cs typeface="Comfortaa"/>
                <a:sym typeface="Comfortaa"/>
              </a:rPr>
              <a:t>Pay Staff</a:t>
            </a:r>
            <a:endParaRPr b="0" i="0" sz="1000" u="none" cap="none" strike="noStrike">
              <a:solidFill>
                <a:srgbClr val="000000"/>
              </a:solidFill>
              <a:latin typeface="Comfortaa"/>
              <a:ea typeface="Comfortaa"/>
              <a:cs typeface="Comfortaa"/>
              <a:sym typeface="Comfortaa"/>
            </a:endParaRPr>
          </a:p>
        </p:txBody>
      </p:sp>
      <p:pic>
        <p:nvPicPr>
          <p:cNvPr id="410" name="Google Shape;410;p56"/>
          <p:cNvPicPr preferRelativeResize="0"/>
          <p:nvPr/>
        </p:nvPicPr>
        <p:blipFill rotWithShape="1">
          <a:blip r:embed="rId8">
            <a:alphaModFix/>
          </a:blip>
          <a:srcRect b="0" l="0" r="0" t="0"/>
          <a:stretch/>
        </p:blipFill>
        <p:spPr>
          <a:xfrm>
            <a:off x="3751850" y="3928492"/>
            <a:ext cx="245649" cy="245649"/>
          </a:xfrm>
          <a:prstGeom prst="rect">
            <a:avLst/>
          </a:prstGeom>
          <a:noFill/>
          <a:ln>
            <a:noFill/>
          </a:ln>
        </p:spPr>
      </p:pic>
      <p:sp>
        <p:nvSpPr>
          <p:cNvPr id="411" name="Google Shape;411;p56"/>
          <p:cNvSpPr txBox="1"/>
          <p:nvPr/>
        </p:nvSpPr>
        <p:spPr>
          <a:xfrm>
            <a:off x="3475950" y="3909275"/>
            <a:ext cx="2088300" cy="1869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Comfortaa"/>
                <a:ea typeface="Comfortaa"/>
                <a:cs typeface="Comfortaa"/>
                <a:sym typeface="Comfortaa"/>
              </a:rPr>
              <a:t>Provide event service</a:t>
            </a:r>
            <a:endParaRPr b="0" i="0" sz="1000" u="none" cap="none" strike="noStrike">
              <a:solidFill>
                <a:srgbClr val="000000"/>
              </a:solidFill>
              <a:latin typeface="Comfortaa"/>
              <a:ea typeface="Comfortaa"/>
              <a:cs typeface="Comfortaa"/>
              <a:sym typeface="Comfortaa"/>
            </a:endParaRPr>
          </a:p>
        </p:txBody>
      </p:sp>
      <p:sp>
        <p:nvSpPr>
          <p:cNvPr id="412" name="Google Shape;412;p56"/>
          <p:cNvSpPr/>
          <p:nvPr/>
        </p:nvSpPr>
        <p:spPr>
          <a:xfrm>
            <a:off x="1396400" y="707850"/>
            <a:ext cx="1550100" cy="496500"/>
          </a:xfrm>
          <a:prstGeom prst="wedgeRectCallout">
            <a:avLst>
              <a:gd fmla="val -20833" name="adj1"/>
              <a:gd fmla="val 62500" name="adj2"/>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Comfortaa"/>
                <a:ea typeface="Comfortaa"/>
                <a:cs typeface="Comfortaa"/>
                <a:sym typeface="Comfortaa"/>
              </a:rPr>
              <a:t>Subscription</a:t>
            </a:r>
            <a:endParaRPr b="1" i="0" sz="800" u="none" cap="none" strike="noStrike">
              <a:solidFill>
                <a:srgbClr val="000000"/>
              </a:solidFill>
              <a:latin typeface="Comfortaa"/>
              <a:ea typeface="Comfortaa"/>
              <a:cs typeface="Comfortaa"/>
              <a:sym typeface="Comfortaa"/>
            </a:endParaRPr>
          </a:p>
          <a:p>
            <a:pPr indent="-142240" lvl="0" marL="182880" marR="0" rtl="0" algn="l">
              <a:lnSpc>
                <a:spcPct val="100000"/>
              </a:lnSpc>
              <a:spcBef>
                <a:spcPts val="0"/>
              </a:spcBef>
              <a:spcAft>
                <a:spcPts val="0"/>
              </a:spcAft>
              <a:buClr>
                <a:srgbClr val="000000"/>
              </a:buClr>
              <a:buSzPts val="800"/>
              <a:buFont typeface="Comfortaa"/>
              <a:buChar char="●"/>
            </a:pPr>
            <a:r>
              <a:rPr b="0" i="0" lang="en" sz="800" u="none" cap="none" strike="noStrike">
                <a:solidFill>
                  <a:srgbClr val="000000"/>
                </a:solidFill>
                <a:latin typeface="Comfortaa"/>
                <a:ea typeface="Comfortaa"/>
                <a:cs typeface="Comfortaa"/>
                <a:sym typeface="Comfortaa"/>
              </a:rPr>
              <a:t>Free </a:t>
            </a:r>
            <a:endParaRPr b="0" i="0" sz="800" u="none" cap="none" strike="noStrike">
              <a:solidFill>
                <a:srgbClr val="000000"/>
              </a:solidFill>
              <a:latin typeface="Comfortaa"/>
              <a:ea typeface="Comfortaa"/>
              <a:cs typeface="Comfortaa"/>
              <a:sym typeface="Comfortaa"/>
            </a:endParaRPr>
          </a:p>
          <a:p>
            <a:pPr indent="-142240" lvl="0" marL="182880" marR="0" rtl="0" algn="l">
              <a:lnSpc>
                <a:spcPct val="100000"/>
              </a:lnSpc>
              <a:spcBef>
                <a:spcPts val="0"/>
              </a:spcBef>
              <a:spcAft>
                <a:spcPts val="0"/>
              </a:spcAft>
              <a:buClr>
                <a:srgbClr val="000000"/>
              </a:buClr>
              <a:buSzPts val="800"/>
              <a:buFont typeface="Comfortaa"/>
              <a:buChar char="●"/>
            </a:pPr>
            <a:r>
              <a:rPr b="0" i="0" lang="en" sz="800" u="none" cap="none" strike="noStrike">
                <a:solidFill>
                  <a:srgbClr val="000000"/>
                </a:solidFill>
                <a:latin typeface="Comfortaa"/>
                <a:ea typeface="Comfortaa"/>
                <a:cs typeface="Comfortaa"/>
                <a:sym typeface="Comfortaa"/>
              </a:rPr>
              <a:t>Monthly ($9.95)</a:t>
            </a:r>
            <a:endParaRPr b="0" i="0" sz="800" u="none" cap="none" strike="noStrike">
              <a:solidFill>
                <a:srgbClr val="000000"/>
              </a:solidFill>
              <a:latin typeface="Comfortaa"/>
              <a:ea typeface="Comfortaa"/>
              <a:cs typeface="Comfortaa"/>
              <a:sym typeface="Comfortaa"/>
            </a:endParaRPr>
          </a:p>
        </p:txBody>
      </p:sp>
      <p:sp>
        <p:nvSpPr>
          <p:cNvPr id="413" name="Google Shape;413;p56"/>
          <p:cNvSpPr/>
          <p:nvPr/>
        </p:nvSpPr>
        <p:spPr>
          <a:xfrm>
            <a:off x="2637900" y="3043800"/>
            <a:ext cx="1607400" cy="393600"/>
          </a:xfrm>
          <a:prstGeom prst="wedgeRectCallout">
            <a:avLst>
              <a:gd fmla="val -38188" name="adj1"/>
              <a:gd fmla="val -91114" name="adj2"/>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142240" lvl="0" marL="182880" marR="0" rtl="0" algn="l">
              <a:lnSpc>
                <a:spcPct val="100000"/>
              </a:lnSpc>
              <a:spcBef>
                <a:spcPts val="0"/>
              </a:spcBef>
              <a:spcAft>
                <a:spcPts val="0"/>
              </a:spcAft>
              <a:buClr>
                <a:srgbClr val="000000"/>
              </a:buClr>
              <a:buSzPts val="800"/>
              <a:buFont typeface="Comfortaa"/>
              <a:buChar char="●"/>
            </a:pPr>
            <a:r>
              <a:rPr b="0" i="0" lang="en" sz="800" u="none" cap="none" strike="noStrike">
                <a:solidFill>
                  <a:srgbClr val="000000"/>
                </a:solidFill>
                <a:latin typeface="Comfortaa"/>
                <a:ea typeface="Comfortaa"/>
                <a:cs typeface="Comfortaa"/>
                <a:sym typeface="Comfortaa"/>
              </a:rPr>
              <a:t>Payment within 3 days</a:t>
            </a:r>
            <a:endParaRPr b="0" i="0" sz="800" u="none" cap="none" strike="noStrike">
              <a:solidFill>
                <a:srgbClr val="000000"/>
              </a:solidFill>
              <a:latin typeface="Comfortaa"/>
              <a:ea typeface="Comfortaa"/>
              <a:cs typeface="Comfortaa"/>
              <a:sym typeface="Comfortaa"/>
            </a:endParaRPr>
          </a:p>
          <a:p>
            <a:pPr indent="-142240" lvl="0" marL="182880" marR="0" rtl="0" algn="l">
              <a:lnSpc>
                <a:spcPct val="100000"/>
              </a:lnSpc>
              <a:spcBef>
                <a:spcPts val="0"/>
              </a:spcBef>
              <a:spcAft>
                <a:spcPts val="0"/>
              </a:spcAft>
              <a:buClr>
                <a:srgbClr val="000000"/>
              </a:buClr>
              <a:buSzPts val="800"/>
              <a:buFont typeface="Comfortaa"/>
              <a:buChar char="●"/>
            </a:pPr>
            <a:r>
              <a:rPr b="0" i="0" lang="en" sz="800" u="none" cap="none" strike="noStrike">
                <a:solidFill>
                  <a:srgbClr val="000000"/>
                </a:solidFill>
                <a:latin typeface="Comfortaa"/>
                <a:ea typeface="Comfortaa"/>
                <a:cs typeface="Comfortaa"/>
                <a:sym typeface="Comfortaa"/>
              </a:rPr>
              <a:t>No Deduction</a:t>
            </a:r>
            <a:endParaRPr b="0" i="0" sz="800" u="none" cap="none" strike="noStrike">
              <a:solidFill>
                <a:srgbClr val="000000"/>
              </a:solidFill>
              <a:latin typeface="Comfortaa"/>
              <a:ea typeface="Comfortaa"/>
              <a:cs typeface="Comfortaa"/>
              <a:sym typeface="Comfortaa"/>
            </a:endParaRPr>
          </a:p>
        </p:txBody>
      </p:sp>
      <p:sp>
        <p:nvSpPr>
          <p:cNvPr id="414" name="Google Shape;414;p56"/>
          <p:cNvSpPr/>
          <p:nvPr/>
        </p:nvSpPr>
        <p:spPr>
          <a:xfrm>
            <a:off x="4520050" y="3043800"/>
            <a:ext cx="1550100" cy="393600"/>
          </a:xfrm>
          <a:prstGeom prst="wedgeRectCallout">
            <a:avLst>
              <a:gd fmla="val 41810" name="adj1"/>
              <a:gd fmla="val -98526" name="adj2"/>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Comfortaa"/>
                <a:ea typeface="Comfortaa"/>
                <a:cs typeface="Comfortaa"/>
                <a:sym typeface="Comfortaa"/>
              </a:rPr>
              <a:t>Cost</a:t>
            </a:r>
            <a:endParaRPr b="1" i="0" sz="800" u="none" cap="none" strike="noStrike">
              <a:solidFill>
                <a:srgbClr val="000000"/>
              </a:solidFill>
              <a:latin typeface="Comfortaa"/>
              <a:ea typeface="Comfortaa"/>
              <a:cs typeface="Comfortaa"/>
              <a:sym typeface="Comfortaa"/>
            </a:endParaRPr>
          </a:p>
          <a:p>
            <a:pPr indent="-142240" lvl="0" marL="182880" marR="0" rtl="0" algn="l">
              <a:lnSpc>
                <a:spcPct val="100000"/>
              </a:lnSpc>
              <a:spcBef>
                <a:spcPts val="0"/>
              </a:spcBef>
              <a:spcAft>
                <a:spcPts val="0"/>
              </a:spcAft>
              <a:buClr>
                <a:srgbClr val="000000"/>
              </a:buClr>
              <a:buSzPts val="800"/>
              <a:buFont typeface="Comfortaa"/>
              <a:buChar char="●"/>
            </a:pPr>
            <a:r>
              <a:rPr b="0" i="0" lang="en" sz="800" u="none" cap="none" strike="noStrike">
                <a:solidFill>
                  <a:srgbClr val="000000"/>
                </a:solidFill>
                <a:latin typeface="Comfortaa"/>
                <a:ea typeface="Comfortaa"/>
                <a:cs typeface="Comfortaa"/>
                <a:sym typeface="Comfortaa"/>
              </a:rPr>
              <a:t>+25% agency fee</a:t>
            </a:r>
            <a:endParaRPr b="0" i="0" sz="800" u="none" cap="none" strike="noStrike">
              <a:solidFill>
                <a:srgbClr val="000000"/>
              </a:solidFill>
              <a:latin typeface="Comfortaa"/>
              <a:ea typeface="Comfortaa"/>
              <a:cs typeface="Comfortaa"/>
              <a:sym typeface="Comfortaa"/>
            </a:endParaRPr>
          </a:p>
          <a:p>
            <a:pPr indent="-142240" lvl="0" marL="182880" marR="0" rtl="0" algn="l">
              <a:lnSpc>
                <a:spcPct val="100000"/>
              </a:lnSpc>
              <a:spcBef>
                <a:spcPts val="0"/>
              </a:spcBef>
              <a:spcAft>
                <a:spcPts val="0"/>
              </a:spcAft>
              <a:buClr>
                <a:srgbClr val="000000"/>
              </a:buClr>
              <a:buSzPts val="800"/>
              <a:buFont typeface="Comfortaa"/>
              <a:buChar char="●"/>
            </a:pPr>
            <a:r>
              <a:rPr b="0" i="0" lang="en" sz="800" u="none" cap="none" strike="noStrike">
                <a:solidFill>
                  <a:srgbClr val="000000"/>
                </a:solidFill>
                <a:latin typeface="Comfortaa"/>
                <a:ea typeface="Comfortaa"/>
                <a:cs typeface="Comfortaa"/>
                <a:sym typeface="Comfortaa"/>
              </a:rPr>
              <a:t>+$9.95 processing fee</a:t>
            </a:r>
            <a:endParaRPr b="0" i="0" sz="800" u="none" cap="none" strike="noStrike">
              <a:solidFill>
                <a:srgbClr val="000000"/>
              </a:solidFill>
              <a:latin typeface="Comfortaa"/>
              <a:ea typeface="Comfortaa"/>
              <a:cs typeface="Comfortaa"/>
              <a:sym typeface="Comfortaa"/>
            </a:endParaRPr>
          </a:p>
        </p:txBody>
      </p:sp>
      <p:pic>
        <p:nvPicPr>
          <p:cNvPr id="415" name="Google Shape;415;p56"/>
          <p:cNvPicPr preferRelativeResize="0"/>
          <p:nvPr/>
        </p:nvPicPr>
        <p:blipFill rotWithShape="1">
          <a:blip r:embed="rId9">
            <a:alphaModFix/>
          </a:blip>
          <a:srcRect b="0" l="0" r="0" t="0"/>
          <a:stretch/>
        </p:blipFill>
        <p:spPr>
          <a:xfrm>
            <a:off x="7643800" y="3560700"/>
            <a:ext cx="924300" cy="924300"/>
          </a:xfrm>
          <a:prstGeom prst="rect">
            <a:avLst/>
          </a:prstGeom>
          <a:noFill/>
          <a:ln>
            <a:noFill/>
          </a:ln>
        </p:spPr>
      </p:pic>
      <p:sp>
        <p:nvSpPr>
          <p:cNvPr id="416" name="Google Shape;416;p56"/>
          <p:cNvSpPr txBox="1"/>
          <p:nvPr/>
        </p:nvSpPr>
        <p:spPr>
          <a:xfrm>
            <a:off x="7302250" y="4091406"/>
            <a:ext cx="1607400" cy="393600"/>
          </a:xfrm>
          <a:prstGeom prst="rect">
            <a:avLst/>
          </a:prstGeom>
          <a:solidFill>
            <a:srgbClr val="F3F3F3"/>
          </a:solidFill>
          <a:ln cap="flat" cmpd="sng" w="19050">
            <a:solidFill>
              <a:srgbClr val="595959"/>
            </a:solidFill>
            <a:prstDash val="solid"/>
            <a:round/>
            <a:headEnd len="sm" w="sm" type="none"/>
            <a:tailEnd len="sm" w="sm" type="none"/>
          </a:ln>
          <a:effectLst>
            <a:outerShdw blurRad="57150" rotWithShape="0" algn="bl" dir="5400000" dist="19050">
              <a:srgbClr val="000000">
                <a:alpha val="48235"/>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595959"/>
                </a:solidFill>
                <a:latin typeface="Comfortaa"/>
                <a:ea typeface="Comfortaa"/>
                <a:cs typeface="Comfortaa"/>
                <a:sym typeface="Comfortaa"/>
              </a:rPr>
              <a:t>Customer</a:t>
            </a:r>
            <a:endParaRPr b="1" i="0" sz="2000" u="none" cap="none" strike="noStrike">
              <a:solidFill>
                <a:srgbClr val="595959"/>
              </a:solidFill>
              <a:latin typeface="Comfortaa"/>
              <a:ea typeface="Comfortaa"/>
              <a:cs typeface="Comfortaa"/>
              <a:sym typeface="Comfortaa"/>
            </a:endParaRPr>
          </a:p>
        </p:txBody>
      </p:sp>
      <p:pic>
        <p:nvPicPr>
          <p:cNvPr id="417" name="Google Shape;417;p56"/>
          <p:cNvPicPr preferRelativeResize="0"/>
          <p:nvPr/>
        </p:nvPicPr>
        <p:blipFill rotWithShape="1">
          <a:blip r:embed="rId10">
            <a:alphaModFix/>
          </a:blip>
          <a:srcRect b="0" l="0" r="0" t="0"/>
          <a:stretch/>
        </p:blipFill>
        <p:spPr>
          <a:xfrm>
            <a:off x="3652850" y="1580868"/>
            <a:ext cx="443662" cy="448800"/>
          </a:xfrm>
          <a:prstGeom prst="rect">
            <a:avLst/>
          </a:prstGeom>
          <a:noFill/>
          <a:ln>
            <a:noFill/>
          </a:ln>
        </p:spPr>
      </p:pic>
      <p:pic>
        <p:nvPicPr>
          <p:cNvPr id="418" name="Google Shape;418;p56"/>
          <p:cNvPicPr preferRelativeResize="0"/>
          <p:nvPr/>
        </p:nvPicPr>
        <p:blipFill rotWithShape="1">
          <a:blip r:embed="rId11">
            <a:alphaModFix/>
          </a:blip>
          <a:srcRect b="0" l="0" r="0" t="0"/>
          <a:stretch/>
        </p:blipFill>
        <p:spPr>
          <a:xfrm>
            <a:off x="4097150" y="1634599"/>
            <a:ext cx="1202116" cy="343450"/>
          </a:xfrm>
          <a:prstGeom prst="rect">
            <a:avLst/>
          </a:prstGeom>
          <a:noFill/>
          <a:ln>
            <a:noFill/>
          </a:ln>
        </p:spPr>
      </p:pic>
      <p:pic>
        <p:nvPicPr>
          <p:cNvPr id="419" name="Google Shape;419;p56"/>
          <p:cNvPicPr preferRelativeResize="0"/>
          <p:nvPr/>
        </p:nvPicPr>
        <p:blipFill rotWithShape="1">
          <a:blip r:embed="rId12">
            <a:alphaModFix/>
          </a:blip>
          <a:srcRect b="0" l="0" r="0" t="0"/>
          <a:stretch/>
        </p:blipFill>
        <p:spPr>
          <a:xfrm>
            <a:off x="731900" y="3437400"/>
            <a:ext cx="664500" cy="664500"/>
          </a:xfrm>
          <a:prstGeom prst="rect">
            <a:avLst/>
          </a:prstGeom>
          <a:noFill/>
          <a:ln>
            <a:noFill/>
          </a:ln>
        </p:spPr>
      </p:pic>
      <p:pic>
        <p:nvPicPr>
          <p:cNvPr id="420" name="Google Shape;420;p56"/>
          <p:cNvPicPr preferRelativeResize="0"/>
          <p:nvPr/>
        </p:nvPicPr>
        <p:blipFill rotWithShape="1">
          <a:blip r:embed="rId13">
            <a:alphaModFix/>
          </a:blip>
          <a:srcRect b="0" l="0" r="0" t="0"/>
          <a:stretch/>
        </p:blipFill>
        <p:spPr>
          <a:xfrm rot="-2380424">
            <a:off x="2146400" y="2838350"/>
            <a:ext cx="245650" cy="245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